
<file path=[Content_Types].xml><?xml version="1.0" encoding="utf-8"?>
<Types xmlns="http://schemas.openxmlformats.org/package/2006/content-types">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16.xml" ContentType="application/vnd.openxmlformats-officedocument.presentationml.tags+xml"/>
  <Override PartName="/ppt/notesSlides/notesSlide1.xml" ContentType="application/vnd.openxmlformats-officedocument.presentationml.notesSlide+xml"/>
  <Override PartName="/ppt/tags/tag17.xml" ContentType="application/vnd.openxmlformats-officedocument.presentationml.tags+xml"/>
  <Override PartName="/ppt/notesSlides/notesSlide2.xml" ContentType="application/vnd.openxmlformats-officedocument.presentationml.notesSlide+xml"/>
  <Override PartName="/ppt/tags/tag18.xml" ContentType="application/vnd.openxmlformats-officedocument.presentationml.tags+xml"/>
  <Override PartName="/ppt/notesSlides/notesSlide3.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notesSlides/notesSlide4.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5.xml" ContentType="application/vnd.openxmlformats-officedocument.presentationml.notesSlide+xml"/>
  <Override PartName="/ppt/tags/tag26.xml" ContentType="application/vnd.openxmlformats-officedocument.presentationml.tags+xml"/>
  <Override PartName="/ppt/notesSlides/notesSlide6.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notesSlides/notesSlide7.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notesSlides/notesSlide8.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notesSlides/notesSlide9.xml" ContentType="application/vnd.openxmlformats-officedocument.presentationml.notesSlide+xml"/>
  <Override PartName="/ppt/tags/tag36.xml" ContentType="application/vnd.openxmlformats-officedocument.presentationml.tags+xml"/>
  <Override PartName="/ppt/notesSlides/notesSlide10.xml" ContentType="application/vnd.openxmlformats-officedocument.presentationml.notesSlide+xml"/>
  <Override PartName="/ppt/tags/tag37.xml" ContentType="application/vnd.openxmlformats-officedocument.presentationml.tags+xml"/>
  <Override PartName="/ppt/notesSlides/notesSlide11.xml" ContentType="application/vnd.openxmlformats-officedocument.presentationml.notesSlide+xml"/>
  <Override PartName="/ppt/tags/tag38.xml" ContentType="application/vnd.openxmlformats-officedocument.presentationml.tags+xml"/>
  <Override PartName="/ppt/notesSlides/notesSlide12.xml" ContentType="application/vnd.openxmlformats-officedocument.presentationml.notesSlide+xml"/>
  <Override PartName="/ppt/tags/tag39.xml" ContentType="application/vnd.openxmlformats-officedocument.presentationml.tags+xml"/>
  <Override PartName="/ppt/notesSlides/notesSlide13.xml" ContentType="application/vnd.openxmlformats-officedocument.presentationml.notesSlide+xml"/>
  <Override PartName="/ppt/tags/tag40.xml" ContentType="application/vnd.openxmlformats-officedocument.presentationml.tags+xml"/>
  <Override PartName="/ppt/notesSlides/notesSlide14.xml" ContentType="application/vnd.openxmlformats-officedocument.presentationml.notesSlide+xml"/>
  <Override PartName="/ppt/tags/tag41.xml" ContentType="application/vnd.openxmlformats-officedocument.presentationml.tags+xml"/>
  <Override PartName="/ppt/notesSlides/notesSlide15.xml" ContentType="application/vnd.openxmlformats-officedocument.presentationml.notesSlide+xml"/>
  <Override PartName="/ppt/tags/tag42.xml" ContentType="application/vnd.openxmlformats-officedocument.presentationml.tags+xml"/>
  <Override PartName="/ppt/notesSlides/notesSlide16.xml" ContentType="application/vnd.openxmlformats-officedocument.presentationml.notesSlide+xml"/>
  <Override PartName="/ppt/tags/tag43.xml" ContentType="application/vnd.openxmlformats-officedocument.presentationml.tags+xml"/>
  <Override PartName="/ppt/notesSlides/notesSlide17.xml" ContentType="application/vnd.openxmlformats-officedocument.presentationml.notesSlide+xml"/>
  <Override PartName="/ppt/tags/tag44.xml" ContentType="application/vnd.openxmlformats-officedocument.presentationml.tags+xml"/>
  <Override PartName="/ppt/notesSlides/notesSlide18.xml" ContentType="application/vnd.openxmlformats-officedocument.presentationml.notesSlide+xml"/>
  <Override PartName="/ppt/tags/tag45.xml" ContentType="application/vnd.openxmlformats-officedocument.presentationml.tags+xml"/>
  <Override PartName="/ppt/notesSlides/notesSlide19.xml" ContentType="application/vnd.openxmlformats-officedocument.presentationml.notesSlide+xml"/>
  <Override PartName="/ppt/tags/tag46.xml" ContentType="application/vnd.openxmlformats-officedocument.presentationml.tags+xml"/>
  <Override PartName="/ppt/notesSlides/notesSlide20.xml" ContentType="application/vnd.openxmlformats-officedocument.presentationml.notesSlide+xml"/>
  <Override PartName="/ppt/tags/tag47.xml" ContentType="application/vnd.openxmlformats-officedocument.presentationml.tags+xml"/>
  <Override PartName="/ppt/notesSlides/notesSlide21.xml" ContentType="application/vnd.openxmlformats-officedocument.presentationml.notesSlide+xml"/>
  <Override PartName="/ppt/tags/tag4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0" r:id="rId1"/>
  </p:sldMasterIdLst>
  <p:notesMasterIdLst>
    <p:notesMasterId r:id="rId25"/>
  </p:notesMasterIdLst>
  <p:handoutMasterIdLst>
    <p:handoutMasterId r:id="rId26"/>
  </p:handoutMasterIdLst>
  <p:sldIdLst>
    <p:sldId id="289" r:id="rId2"/>
    <p:sldId id="295" r:id="rId3"/>
    <p:sldId id="296" r:id="rId4"/>
    <p:sldId id="297" r:id="rId5"/>
    <p:sldId id="301" r:id="rId6"/>
    <p:sldId id="304" r:id="rId7"/>
    <p:sldId id="315" r:id="rId8"/>
    <p:sldId id="314" r:id="rId9"/>
    <p:sldId id="316" r:id="rId10"/>
    <p:sldId id="323" r:id="rId11"/>
    <p:sldId id="300" r:id="rId12"/>
    <p:sldId id="302" r:id="rId13"/>
    <p:sldId id="303" r:id="rId14"/>
    <p:sldId id="306" r:id="rId15"/>
    <p:sldId id="325" r:id="rId16"/>
    <p:sldId id="326" r:id="rId17"/>
    <p:sldId id="309" r:id="rId18"/>
    <p:sldId id="317" r:id="rId19"/>
    <p:sldId id="318" r:id="rId20"/>
    <p:sldId id="319" r:id="rId21"/>
    <p:sldId id="320" r:id="rId22"/>
    <p:sldId id="263" r:id="rId23"/>
    <p:sldId id="327" r:id="rId24"/>
  </p:sldIdLst>
  <p:sldSz cx="35994975" cy="125999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968" userDrawn="1">
          <p15:clr>
            <a:srgbClr val="A4A3A4"/>
          </p15:clr>
        </p15:guide>
        <p15:guide id="2" pos="11305"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62EAB"/>
    <a:srgbClr val="E98BD8"/>
    <a:srgbClr val="FFFFFF"/>
    <a:srgbClr val="0A2143"/>
    <a:srgbClr val="0C244A"/>
    <a:srgbClr val="0C2247"/>
    <a:srgbClr val="3773D0"/>
    <a:srgbClr val="2EAAE6"/>
    <a:srgbClr val="051B44"/>
    <a:srgbClr val="468DC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中度样式 2 - 强调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无样式，无网格">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B4B98B0-60AC-42C2-AFA5-B58CD77FA1E5}" styleName="浅色样式 1 - 强调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中度样式 4 - 强调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A107856-5554-42FB-B03E-39F5DBC370BA}" styleName="中度样式 4 - 强调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EB344D84-9AFB-497E-A393-DC336BA19D2E}" styleName="中度样式 3 - 强调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C083E6E3-FA7D-4D7B-A595-EF9225AFEA82}" styleName="浅色样式 1 - 强调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浅色样式 1 - 强调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0E3FDE45-AF77-4B5C-9715-49D594BDF05E}" styleName="浅色样式 1 - 强调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EB9631B5-78F2-41C9-869B-9F39066F8104}" styleName="中度样式 3 - 强调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68D230F3-CF80-4859-8CE7-A43EE81993B5}" styleName="浅色样式 1 - 强调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主题样式 1 - 强调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E25E649-3F16-4E02-A733-19D2CDBF48F0}" styleName="中度样式 3 - 强调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72833802-FEF1-4C79-8D5D-14CF1EAF98D9}" styleName="浅色样式 2 - 强调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浅色样式 2 - 强调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012ECD-51FC-41F1-AA8D-1B2483CD663E}" styleName="浅色样式 2 - 强调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7292A2E-F333-43FB-9621-5CBBE7FDCDCB}" styleName="浅色样式 2 - 强调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浅色样式 2 - 强调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ED083AE6-46FA-4A59-8FB0-9F97EB10719F}" styleName="浅色样式 3 - 强调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06799F8-075E-4A3A-A7F6-7FBC6576F1A4}" styleName="主题样式 2 - 强调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浅色样式 3 - 强调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18" autoAdjust="0"/>
    <p:restoredTop sz="78838"/>
  </p:normalViewPr>
  <p:slideViewPr>
    <p:cSldViewPr snapToGrid="0" showGuides="1">
      <p:cViewPr>
        <p:scale>
          <a:sx n="40" d="100"/>
          <a:sy n="40" d="100"/>
        </p:scale>
        <p:origin x="-568" y="816"/>
      </p:cViewPr>
      <p:guideLst>
        <p:guide orient="horz" pos="3968"/>
        <p:guide pos="11305"/>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2025/12/13</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2025/12/13</a:t>
            </a:fld>
            <a:endParaRPr lang="zh-CN" altLang="en-US"/>
          </a:p>
        </p:txBody>
      </p:sp>
      <p:sp>
        <p:nvSpPr>
          <p:cNvPr id="4" name="幻灯片图像占位符 3"/>
          <p:cNvSpPr>
            <a:spLocks noGrp="1" noRot="1" noChangeAspect="1"/>
          </p:cNvSpPr>
          <p:nvPr>
            <p:ph type="sldImg" idx="2"/>
          </p:nvPr>
        </p:nvSpPr>
        <p:spPr>
          <a:xfrm>
            <a:off x="-977900" y="1143000"/>
            <a:ext cx="88138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extLst>
      <p:ext uri="{BB962C8B-B14F-4D97-AF65-F5344CB8AC3E}">
        <p14:creationId xmlns:p14="http://schemas.microsoft.com/office/powerpoint/2010/main" val="19354013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DE027A-0CF0-C613-19C8-998BF586C37B}"/>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BEF20DD-1DC5-A882-CD75-029F9E4E09F2}"/>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7D521BF1-4C77-BB31-3266-5F6961A6E4CB}"/>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C12B342E-9853-4AF5-929A-304DD2D2F0BF}"/>
              </a:ext>
            </a:extLst>
          </p:cNvPr>
          <p:cNvSpPr>
            <a:spLocks noGrp="1"/>
          </p:cNvSpPr>
          <p:nvPr>
            <p:ph type="sldNum" sz="quarter" idx="5"/>
          </p:nvPr>
        </p:nvSpPr>
        <p:spPr/>
        <p:txBody>
          <a:bodyPr/>
          <a:lstStyle/>
          <a:p>
            <a:fld id="{A6837353-30EB-4A48-80EB-173D804AEFBD}" type="slidenum">
              <a:rPr lang="zh-CN" altLang="en-US" smtClean="0"/>
              <a:t>2</a:t>
            </a:fld>
            <a:endParaRPr lang="zh-CN" altLang="en-US"/>
          </a:p>
        </p:txBody>
      </p:sp>
    </p:spTree>
    <p:extLst>
      <p:ext uri="{BB962C8B-B14F-4D97-AF65-F5344CB8AC3E}">
        <p14:creationId xmlns:p14="http://schemas.microsoft.com/office/powerpoint/2010/main" val="435246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0FBCC-746E-AE44-696F-C5C060E694F1}"/>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1AF4C80E-AF8B-23E5-64FF-F49193DBB783}"/>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189075D7-EC79-E5C4-35E8-67637D1003E1}"/>
              </a:ext>
            </a:extLst>
          </p:cNvPr>
          <p:cNvSpPr>
            <a:spLocks noGrp="1"/>
          </p:cNvSpPr>
          <p:nvPr>
            <p:ph type="body" idx="1"/>
          </p:nvPr>
        </p:nvSpPr>
        <p:spPr/>
        <p:txBody>
          <a:bodyPr/>
          <a:lstStyle/>
          <a:p>
            <a:pPr marL="228600" indent="-228600">
              <a:buAutoNum type="arabicPeriod"/>
            </a:pP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剧本创作</a:t>
            </a: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：通常用于剧本的扩写，润色。其他还可以进行创意生成，角色塑造，对话生成，分镜脚本的生成。</a:t>
            </a:r>
            <a:endParaRPr kumimoji="1" lang="en-US" altLang="zh-CN" sz="1200" b="1"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分镜设计</a:t>
            </a: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：也就是原图，通常也叫「关键帧」，通过文本或者图片来生成对应的关键帧。</a:t>
            </a:r>
            <a:endParaRPr kumimoji="1" lang="en-US" altLang="zh-CN" sz="1200" b="1"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分镜视频</a:t>
            </a: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：也就是传统动漫制作的“动画制作”，</a:t>
            </a:r>
            <a:r>
              <a:rPr kumimoji="1" lang="en-US" altLang="zh-CN" sz="1200" b="1" dirty="0">
                <a:solidFill>
                  <a:schemeClr val="bg1"/>
                </a:solidFill>
                <a:latin typeface="Microsoft YaHei" panose="020B0503020204020204" pitchFamily="34" charset="-122"/>
                <a:ea typeface="Microsoft YaHei" panose="020B0503020204020204" pitchFamily="34" charset="-122"/>
              </a:rPr>
              <a:t>AI</a:t>
            </a:r>
            <a:r>
              <a:rPr kumimoji="1" lang="zh-CN" altLang="en-US" sz="1200" b="1" dirty="0">
                <a:solidFill>
                  <a:schemeClr val="bg1"/>
                </a:solidFill>
                <a:latin typeface="Microsoft YaHei" panose="020B0503020204020204" pitchFamily="34" charset="-122"/>
                <a:ea typeface="Microsoft YaHei" panose="020B0503020204020204" pitchFamily="34" charset="-122"/>
              </a:rPr>
              <a:t>里面用到了图生视频，口型同步，表情迁移，动作迁移等。</a:t>
            </a:r>
            <a:endParaRPr kumimoji="1" lang="en-US" altLang="zh-CN" sz="1200" b="1"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配音音效</a:t>
            </a: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：通过音乐模型生成“纯音乐”，或“歌词音乐”。</a:t>
            </a:r>
            <a:endParaRPr kumimoji="1" lang="en-US" altLang="zh-CN" sz="1200" b="1"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zh-CN" altLang="en-US" sz="1200" b="1" dirty="0">
                <a:solidFill>
                  <a:schemeClr val="bg1"/>
                </a:solidFill>
                <a:latin typeface="Microsoft YaHei" panose="020B0503020204020204" pitchFamily="34" charset="-122"/>
                <a:ea typeface="Microsoft YaHei" panose="020B0503020204020204" pitchFamily="34" charset="-122"/>
              </a:rPr>
              <a:t>后面分别介绍每个环节的内容</a:t>
            </a:r>
            <a:endParaRPr kumimoji="1" lang="zh-CN" altLang="en-US" dirty="0"/>
          </a:p>
        </p:txBody>
      </p:sp>
      <p:sp>
        <p:nvSpPr>
          <p:cNvPr id="4" name="灯片编号占位符 3">
            <a:extLst>
              <a:ext uri="{FF2B5EF4-FFF2-40B4-BE49-F238E27FC236}">
                <a16:creationId xmlns:a16="http://schemas.microsoft.com/office/drawing/2014/main" id="{7F3018A3-D8BC-965E-4448-6D8B4B1A3C2E}"/>
              </a:ext>
            </a:extLst>
          </p:cNvPr>
          <p:cNvSpPr>
            <a:spLocks noGrp="1"/>
          </p:cNvSpPr>
          <p:nvPr>
            <p:ph type="sldNum" sz="quarter" idx="5"/>
          </p:nvPr>
        </p:nvSpPr>
        <p:spPr/>
        <p:txBody>
          <a:bodyPr/>
          <a:lstStyle/>
          <a:p>
            <a:fld id="{A6837353-30EB-4A48-80EB-173D804AEFBD}" type="slidenum">
              <a:rPr lang="zh-CN" altLang="en-US" smtClean="0"/>
              <a:t>3</a:t>
            </a:fld>
            <a:endParaRPr lang="zh-CN" altLang="en-US"/>
          </a:p>
        </p:txBody>
      </p:sp>
    </p:spTree>
    <p:extLst>
      <p:ext uri="{BB962C8B-B14F-4D97-AF65-F5344CB8AC3E}">
        <p14:creationId xmlns:p14="http://schemas.microsoft.com/office/powerpoint/2010/main" val="205895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780FF-EAB2-65F9-D9B0-B46A4A264255}"/>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A9795C0-D269-5B95-AD04-ADF64F9E2334}"/>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FB347081-4880-5D76-9858-F994E4F2002D}"/>
              </a:ext>
            </a:extLst>
          </p:cNvPr>
          <p:cNvSpPr>
            <a:spLocks noGrp="1"/>
          </p:cNvSpPr>
          <p:nvPr>
            <p:ph type="body" idx="1"/>
          </p:nvPr>
        </p:nvSpPr>
        <p:spPr/>
        <p:txBody>
          <a:bodyPr/>
          <a:lstStyle/>
          <a:p>
            <a:pPr marL="228600" indent="-228600">
              <a:buAutoNum type="arabicPeriod"/>
            </a:pPr>
            <a:r>
              <a:rPr kumimoji="1" lang="zh-CN" altLang="en-US" sz="1200" b="1" dirty="0">
                <a:solidFill>
                  <a:schemeClr val="bg1"/>
                </a:solidFill>
                <a:latin typeface="Microsoft YaHei" panose="020B0503020204020204" pitchFamily="34" charset="-122"/>
                <a:ea typeface="Microsoft YaHei" panose="020B0503020204020204" pitchFamily="34" charset="-122"/>
              </a:rPr>
              <a:t>大语言模型可以用来：剧本扩写，剧本润色，创意生成，角色塑造，对话生成，剧本创作，分镜脚本设计等。</a:t>
            </a:r>
            <a:endParaRPr kumimoji="1" lang="en-US" altLang="zh-CN" sz="1200" b="1"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zh-CN" altLang="en-US" sz="1200" b="1" dirty="0">
                <a:solidFill>
                  <a:schemeClr val="bg1"/>
                </a:solidFill>
                <a:latin typeface="Microsoft YaHei" panose="020B0503020204020204" pitchFamily="34" charset="-122"/>
                <a:ea typeface="Microsoft YaHei" panose="020B0503020204020204" pitchFamily="34" charset="-122"/>
              </a:rPr>
              <a:t>其中分镜制作非常关键，它是把文本信息（剧本）转化成可视化的视觉效果。</a:t>
            </a:r>
            <a:endParaRPr kumimoji="1" lang="en-US" altLang="zh-CN" sz="1200" b="1"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zh-CN" altLang="en-US" sz="1200" b="1" dirty="0">
                <a:solidFill>
                  <a:schemeClr val="bg1"/>
                </a:solidFill>
                <a:latin typeface="Microsoft YaHei" panose="020B0503020204020204" pitchFamily="34" charset="-122"/>
                <a:ea typeface="Microsoft YaHei" panose="020B0503020204020204" pitchFamily="34" charset="-122"/>
              </a:rPr>
              <a:t>为什么大模型可以来制作分镜：传统是导演跟分镜师讨论，非常耗时，利用</a:t>
            </a:r>
            <a:r>
              <a:rPr kumimoji="1" lang="en-US" altLang="zh-CN" sz="1200" b="1" dirty="0">
                <a:solidFill>
                  <a:schemeClr val="bg1"/>
                </a:solidFill>
                <a:latin typeface="Microsoft YaHei" panose="020B0503020204020204" pitchFamily="34" charset="-122"/>
                <a:ea typeface="Microsoft YaHei" panose="020B0503020204020204" pitchFamily="34" charset="-122"/>
              </a:rPr>
              <a:t>256K</a:t>
            </a:r>
            <a:r>
              <a:rPr kumimoji="1" lang="zh-CN" altLang="en-US" sz="1200" b="1" dirty="0">
                <a:solidFill>
                  <a:schemeClr val="bg1"/>
                </a:solidFill>
                <a:latin typeface="Microsoft YaHei" panose="020B0503020204020204" pitchFamily="34" charset="-122"/>
                <a:ea typeface="Microsoft YaHei" panose="020B0503020204020204" pitchFamily="34" charset="-122"/>
              </a:rPr>
              <a:t>上下文，去掉</a:t>
            </a:r>
            <a:r>
              <a:rPr kumimoji="1" lang="en-US" altLang="zh-CN" sz="1200" b="1" dirty="0">
                <a:solidFill>
                  <a:schemeClr val="bg1"/>
                </a:solidFill>
                <a:latin typeface="Microsoft YaHei" panose="020B0503020204020204" pitchFamily="34" charset="-122"/>
                <a:ea typeface="Microsoft YaHei" panose="020B0503020204020204" pitchFamily="34" charset="-122"/>
              </a:rPr>
              <a:t>32K</a:t>
            </a:r>
            <a:r>
              <a:rPr kumimoji="1" lang="zh-CN" altLang="en-US" sz="1200" b="1" dirty="0">
                <a:solidFill>
                  <a:schemeClr val="bg1"/>
                </a:solidFill>
                <a:latin typeface="Microsoft YaHei" panose="020B0503020204020204" pitchFamily="34" charset="-122"/>
                <a:ea typeface="Microsoft YaHei" panose="020B0503020204020204" pitchFamily="34" charset="-122"/>
              </a:rPr>
              <a:t>输出，可以支持</a:t>
            </a:r>
            <a:r>
              <a:rPr kumimoji="1" lang="en-US" altLang="zh-CN" sz="1200" b="1" dirty="0">
                <a:solidFill>
                  <a:schemeClr val="bg1"/>
                </a:solidFill>
                <a:latin typeface="Microsoft YaHei" panose="020B0503020204020204" pitchFamily="34" charset="-122"/>
                <a:ea typeface="Microsoft YaHei" panose="020B0503020204020204" pitchFamily="34" charset="-122"/>
              </a:rPr>
              <a:t>20</a:t>
            </a:r>
            <a:r>
              <a:rPr kumimoji="1" lang="zh-CN" altLang="en-US" sz="1200" b="1" dirty="0">
                <a:solidFill>
                  <a:schemeClr val="bg1"/>
                </a:solidFill>
                <a:latin typeface="Microsoft YaHei" panose="020B0503020204020204" pitchFamily="34" charset="-122"/>
                <a:ea typeface="Microsoft YaHei" panose="020B0503020204020204" pitchFamily="34" charset="-122"/>
              </a:rPr>
              <a:t>万</a:t>
            </a:r>
            <a:r>
              <a:rPr kumimoji="1" lang="en-US" altLang="zh-CN" sz="1200" b="1" dirty="0">
                <a:solidFill>
                  <a:schemeClr val="bg1"/>
                </a:solidFill>
                <a:latin typeface="Microsoft YaHei" panose="020B0503020204020204" pitchFamily="34" charset="-122"/>
                <a:ea typeface="Microsoft YaHei" panose="020B0503020204020204" pitchFamily="34" charset="-122"/>
              </a:rPr>
              <a:t>token</a:t>
            </a:r>
            <a:r>
              <a:rPr kumimoji="1" lang="zh-CN" altLang="en-US" sz="1200" b="1" dirty="0">
                <a:solidFill>
                  <a:schemeClr val="bg1"/>
                </a:solidFill>
                <a:latin typeface="Microsoft YaHei" panose="020B0503020204020204" pitchFamily="34" charset="-122"/>
                <a:ea typeface="Microsoft YaHei" panose="020B0503020204020204" pitchFamily="34" charset="-122"/>
              </a:rPr>
              <a:t>输入。</a:t>
            </a:r>
            <a:endParaRPr kumimoji="1" lang="en-US" altLang="zh-CN" sz="1200" b="1"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zh-CN" altLang="en-US" sz="1200" b="1" dirty="0">
                <a:solidFill>
                  <a:schemeClr val="bg1"/>
                </a:solidFill>
                <a:latin typeface="Microsoft YaHei" panose="020B0503020204020204" pitchFamily="34" charset="-122"/>
                <a:ea typeface="Microsoft YaHei" panose="020B0503020204020204" pitchFamily="34" charset="-122"/>
              </a:rPr>
              <a:t>怎样使用大模型来制作分镜：首先制作分镜提示词，用分镜提示词来规范模型输出。</a:t>
            </a:r>
            <a:endParaRPr kumimoji="1" lang="en-US" altLang="zh-CN" sz="1200" b="1"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分镜构成</a:t>
            </a:r>
            <a:r>
              <a:rPr kumimoji="1" lang="en-US" altLang="zh-CN" sz="1200" b="1" dirty="0">
                <a:solidFill>
                  <a:schemeClr val="bg1"/>
                </a:solidFill>
                <a:latin typeface="Microsoft YaHei" panose="020B0503020204020204" pitchFamily="34" charset="-122"/>
                <a:ea typeface="Microsoft YaHei" panose="020B0503020204020204" pitchFamily="34" charset="-122"/>
              </a:rPr>
              <a:t>3</a:t>
            </a:r>
            <a:r>
              <a:rPr kumimoji="1" lang="zh-CN" altLang="en-US" sz="1200" b="1" dirty="0">
                <a:solidFill>
                  <a:schemeClr val="bg1"/>
                </a:solidFill>
                <a:latin typeface="Microsoft YaHei" panose="020B0503020204020204" pitchFamily="34" charset="-122"/>
                <a:ea typeface="Microsoft YaHei" panose="020B0503020204020204" pitchFamily="34" charset="-122"/>
              </a:rPr>
              <a:t>部分</a:t>
            </a: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a:t>
            </a:r>
            <a:r>
              <a:rPr kumimoji="1" lang="en-US" altLang="zh-CN" sz="1200" b="1" dirty="0">
                <a:solidFill>
                  <a:schemeClr val="bg1"/>
                </a:solidFill>
                <a:latin typeface="Microsoft YaHei" panose="020B0503020204020204" pitchFamily="34" charset="-122"/>
                <a:ea typeface="Microsoft YaHei" panose="020B0503020204020204" pitchFamily="34" charset="-122"/>
              </a:rPr>
              <a:t>1.</a:t>
            </a:r>
            <a:r>
              <a:rPr kumimoji="1" lang="zh-CN" altLang="en-US" sz="1200" b="1" dirty="0">
                <a:solidFill>
                  <a:schemeClr val="bg1"/>
                </a:solidFill>
                <a:latin typeface="Microsoft YaHei" panose="020B0503020204020204" pitchFamily="34" charset="-122"/>
                <a:ea typeface="Microsoft YaHei" panose="020B0503020204020204" pitchFamily="34" charset="-122"/>
              </a:rPr>
              <a:t>镜头”：中景，远景，运镜：推，拉，摇，“</a:t>
            </a:r>
            <a:r>
              <a:rPr kumimoji="1" lang="en-US" altLang="zh-CN" sz="1200" b="1" dirty="0">
                <a:solidFill>
                  <a:schemeClr val="bg1"/>
                </a:solidFill>
                <a:latin typeface="Microsoft YaHei" panose="020B0503020204020204" pitchFamily="34" charset="-122"/>
                <a:ea typeface="Microsoft YaHei" panose="020B0503020204020204" pitchFamily="34" charset="-122"/>
              </a:rPr>
              <a:t>2.</a:t>
            </a:r>
            <a:r>
              <a:rPr kumimoji="1" lang="zh-CN" altLang="en-US" sz="1200" b="1" dirty="0">
                <a:solidFill>
                  <a:schemeClr val="bg1"/>
                </a:solidFill>
                <a:latin typeface="Microsoft YaHei" panose="020B0503020204020204" pitchFamily="34" charset="-122"/>
                <a:ea typeface="Microsoft YaHei" panose="020B0503020204020204" pitchFamily="34" charset="-122"/>
              </a:rPr>
              <a:t>画面内容”：构图（主体，动作，场景）</a:t>
            </a:r>
            <a:r>
              <a:rPr kumimoji="1" lang="en-US" altLang="zh-CN" sz="1200" b="1" dirty="0">
                <a:solidFill>
                  <a:schemeClr val="bg1"/>
                </a:solidFill>
                <a:latin typeface="Microsoft YaHei" panose="020B0503020204020204" pitchFamily="34" charset="-122"/>
                <a:ea typeface="Microsoft YaHei" panose="020B0503020204020204" pitchFamily="34" charset="-122"/>
              </a:rPr>
              <a:t>+</a:t>
            </a:r>
            <a:r>
              <a:rPr kumimoji="1" lang="zh-CN" altLang="en-US" sz="1200" b="1" dirty="0">
                <a:solidFill>
                  <a:schemeClr val="bg1"/>
                </a:solidFill>
                <a:latin typeface="Microsoft YaHei" panose="020B0503020204020204" pitchFamily="34" charset="-122"/>
                <a:ea typeface="Microsoft YaHei" panose="020B0503020204020204" pitchFamily="34" charset="-122"/>
              </a:rPr>
              <a:t>美学（风格，色彩，光影），“</a:t>
            </a:r>
            <a:r>
              <a:rPr kumimoji="1" lang="en-US" altLang="zh-CN" sz="1200" b="1" dirty="0">
                <a:solidFill>
                  <a:schemeClr val="bg1"/>
                </a:solidFill>
                <a:latin typeface="Microsoft YaHei" panose="020B0503020204020204" pitchFamily="34" charset="-122"/>
                <a:ea typeface="Microsoft YaHei" panose="020B0503020204020204" pitchFamily="34" charset="-122"/>
              </a:rPr>
              <a:t>3.</a:t>
            </a:r>
            <a:r>
              <a:rPr kumimoji="1" lang="zh-CN" altLang="en-US" sz="1200" b="1" dirty="0">
                <a:solidFill>
                  <a:schemeClr val="bg1"/>
                </a:solidFill>
                <a:latin typeface="Microsoft YaHei" panose="020B0503020204020204" pitchFamily="34" charset="-122"/>
                <a:ea typeface="Microsoft YaHei" panose="020B0503020204020204" pitchFamily="34" charset="-122"/>
              </a:rPr>
              <a:t>文字”：对白，旁白</a:t>
            </a:r>
            <a:endParaRPr kumimoji="1" lang="en-US" altLang="zh-CN" sz="1200" b="1"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481938E3-4FE8-3246-D137-20A4A0A7CEC4}"/>
              </a:ext>
            </a:extLst>
          </p:cNvPr>
          <p:cNvSpPr>
            <a:spLocks noGrp="1"/>
          </p:cNvSpPr>
          <p:nvPr>
            <p:ph type="sldNum" sz="quarter" idx="5"/>
          </p:nvPr>
        </p:nvSpPr>
        <p:spPr/>
        <p:txBody>
          <a:bodyPr/>
          <a:lstStyle/>
          <a:p>
            <a:fld id="{A6837353-30EB-4A48-80EB-173D804AEFBD}" type="slidenum">
              <a:rPr lang="zh-CN" altLang="en-US" smtClean="0"/>
              <a:t>4</a:t>
            </a:fld>
            <a:endParaRPr lang="zh-CN" altLang="en-US"/>
          </a:p>
        </p:txBody>
      </p:sp>
    </p:spTree>
    <p:extLst>
      <p:ext uri="{BB962C8B-B14F-4D97-AF65-F5344CB8AC3E}">
        <p14:creationId xmlns:p14="http://schemas.microsoft.com/office/powerpoint/2010/main" val="261172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0645E-96D6-5D64-EC66-E47FB401F80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C145F60-52EC-E8A8-19D9-D38B9787A489}"/>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7360CB9E-BF8F-C7B4-54A0-66E2E9A03068}"/>
              </a:ext>
            </a:extLst>
          </p:cNvPr>
          <p:cNvSpPr>
            <a:spLocks noGrp="1"/>
          </p:cNvSpPr>
          <p:nvPr>
            <p:ph type="body" idx="1"/>
          </p:nvPr>
        </p:nvSpPr>
        <p:spPr/>
        <p:txBody>
          <a:bodyPr/>
          <a:lstStyle/>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分镜制作（传统制作里面的原画）、强调多分镜的一致性：</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角色的一致性和画面风格的一致性。（以</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分钟</a:t>
            </a:r>
            <a:r>
              <a:rPr kumimoji="1" lang="en-US" altLang="zh-CN" sz="1200" dirty="0">
                <a:solidFill>
                  <a:schemeClr val="bg1"/>
                </a:solidFill>
                <a:latin typeface="Microsoft YaHei" panose="020B0503020204020204" pitchFamily="34" charset="-122"/>
                <a:ea typeface="Microsoft YaHei" panose="020B0503020204020204" pitchFamily="34" charset="-122"/>
              </a:rPr>
              <a:t>6</a:t>
            </a:r>
            <a:r>
              <a:rPr kumimoji="1" lang="zh-CN" altLang="en-US" sz="1200" dirty="0">
                <a:solidFill>
                  <a:schemeClr val="bg1"/>
                </a:solidFill>
                <a:latin typeface="Microsoft YaHei" panose="020B0503020204020204" pitchFamily="34" charset="-122"/>
                <a:ea typeface="Microsoft YaHei" panose="020B0503020204020204" pitchFamily="34" charset="-122"/>
              </a:rPr>
              <a:t>个分镜为例介绍，多分镜画面一致性）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画面内容：主体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行为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环境，画面美学：风格，色彩，光影组成。如果提示词包含了画面内容以及画面美学生成的图像就能保持一定的一致性。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err="1">
                <a:solidFill>
                  <a:schemeClr val="bg1"/>
                </a:solidFill>
                <a:latin typeface="Microsoft YaHei" panose="020B0503020204020204" pitchFamily="34" charset="-122"/>
                <a:ea typeface="Microsoft YaHei" panose="020B0503020204020204" pitchFamily="34" charset="-122"/>
              </a:rPr>
              <a:t>Seedream</a:t>
            </a:r>
            <a:r>
              <a:rPr kumimoji="1" lang="en-US" altLang="zh-CN" sz="1200" dirty="0">
                <a:solidFill>
                  <a:schemeClr val="bg1"/>
                </a:solidFill>
                <a:latin typeface="Microsoft YaHei" panose="020B0503020204020204" pitchFamily="34" charset="-122"/>
                <a:ea typeface="Microsoft YaHei" panose="020B0503020204020204" pitchFamily="34" charset="-122"/>
              </a:rPr>
              <a:t> 4.0</a:t>
            </a:r>
            <a:r>
              <a:rPr kumimoji="1" lang="zh-CN" altLang="en-US" sz="1200" dirty="0">
                <a:solidFill>
                  <a:schemeClr val="bg1"/>
                </a:solidFill>
                <a:latin typeface="Microsoft YaHei" panose="020B0503020204020204" pitchFamily="34" charset="-122"/>
                <a:ea typeface="Microsoft YaHei" panose="020B0503020204020204" pitchFamily="34" charset="-122"/>
              </a:rPr>
              <a:t> 模型基准测试中，在</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图文匹配</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结构</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美感</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等方面都已经超过了行业内熟知的</a:t>
            </a:r>
            <a:r>
              <a:rPr kumimoji="1" lang="en-US" altLang="zh-CN" sz="1200" dirty="0">
                <a:solidFill>
                  <a:schemeClr val="bg1"/>
                </a:solidFill>
                <a:latin typeface="Microsoft YaHei" panose="020B0503020204020204" pitchFamily="34" charset="-122"/>
                <a:ea typeface="Microsoft YaHei" panose="020B0503020204020204" pitchFamily="34" charset="-122"/>
              </a:rPr>
              <a:t> Gemini-2.5,GPT-Image-1</a:t>
            </a:r>
            <a:r>
              <a:rPr kumimoji="1" lang="zh-CN" altLang="en-US" sz="1200" dirty="0">
                <a:solidFill>
                  <a:schemeClr val="bg1"/>
                </a:solidFill>
                <a:latin typeface="Microsoft YaHei" panose="020B0503020204020204" pitchFamily="34" charset="-122"/>
                <a:ea typeface="Microsoft YaHei" panose="020B0503020204020204" pitchFamily="34" charset="-122"/>
              </a:rPr>
              <a:t>。</a:t>
            </a:r>
            <a:endParaRPr kumimoji="1" lang="en" altLang="zh-CN" sz="1200"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766CDA21-9D4E-3A9C-53BB-D1ED8CE7AF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3894373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E6FCD-75D8-5FBB-0442-79C8E54DC87E}"/>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B9B764BB-81C8-F185-97A9-408BB4773C71}"/>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0DCDE367-1FAC-055A-1F24-AF542D3BC681}"/>
              </a:ext>
            </a:extLst>
          </p:cNvPr>
          <p:cNvSpPr>
            <a:spLocks noGrp="1"/>
          </p:cNvSpPr>
          <p:nvPr>
            <p:ph type="body" idx="1"/>
          </p:nvPr>
        </p:nvSpPr>
        <p:spPr/>
        <p:txBody>
          <a:bodyPr/>
          <a:lstStyle/>
          <a:p>
            <a:r>
              <a:rPr kumimoji="1" lang="zh-CN" altLang="en-US" sz="1200" dirty="0">
                <a:solidFill>
                  <a:schemeClr val="bg1"/>
                </a:solidFill>
                <a:latin typeface="Microsoft YaHei" panose="020B0503020204020204" pitchFamily="34" charset="-122"/>
                <a:ea typeface="Microsoft YaHei" panose="020B0503020204020204" pitchFamily="34" charset="-122"/>
              </a:rPr>
              <a:t>分镜视频生成也就是动画制作</a:t>
            </a:r>
            <a:endParaRPr kumimoji="1" lang="en"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动画基础</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：主体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动作 ， 单人多动作，多人多动作。</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2.【</a:t>
            </a:r>
            <a:r>
              <a:rPr kumimoji="1" lang="zh-CN" altLang="en-US" sz="1200" dirty="0">
                <a:solidFill>
                  <a:schemeClr val="bg1"/>
                </a:solidFill>
                <a:latin typeface="Microsoft YaHei" panose="020B0503020204020204" pitchFamily="34" charset="-122"/>
                <a:ea typeface="Microsoft YaHei" panose="020B0503020204020204" pitchFamily="34" charset="-122"/>
              </a:rPr>
              <a:t>基础运镜</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：推，拉，摇，环绕，跟随，变焦。</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3.【</a:t>
            </a:r>
            <a:r>
              <a:rPr kumimoji="1" lang="zh-CN" altLang="en-US" sz="1200" dirty="0">
                <a:solidFill>
                  <a:schemeClr val="bg1"/>
                </a:solidFill>
                <a:latin typeface="Microsoft YaHei" panose="020B0503020204020204" pitchFamily="34" charset="-122"/>
                <a:ea typeface="Microsoft YaHei" panose="020B0503020204020204" pitchFamily="34" charset="-122"/>
              </a:rPr>
              <a:t>复杂运镜</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：多主体多动作，多主体多镜头一致性。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【Seedance</a:t>
            </a:r>
            <a:r>
              <a:rPr kumimoji="1" lang="zh-CN" altLang="en-US" sz="1200" dirty="0">
                <a:solidFill>
                  <a:schemeClr val="bg1"/>
                </a:solidFill>
                <a:latin typeface="Microsoft YaHei" panose="020B0503020204020204" pitchFamily="34" charset="-122"/>
                <a:ea typeface="Microsoft YaHei" panose="020B0503020204020204" pitchFamily="34" charset="-122"/>
              </a:rPr>
              <a:t>模型</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在运动质量，指令遵循，图像保留基准测试中已经超越了国内外顶级模型如：</a:t>
            </a:r>
            <a:r>
              <a:rPr kumimoji="1" lang="en-US" altLang="zh-CN" sz="1200" dirty="0">
                <a:solidFill>
                  <a:schemeClr val="bg1"/>
                </a:solidFill>
                <a:latin typeface="Microsoft YaHei" panose="020B0503020204020204" pitchFamily="34" charset="-122"/>
                <a:ea typeface="Microsoft YaHei" panose="020B0503020204020204" pitchFamily="34" charset="-122"/>
              </a:rPr>
              <a:t>Kling 2.1, </a:t>
            </a:r>
            <a:r>
              <a:rPr kumimoji="1" lang="en-US" altLang="zh-CN" sz="1200" dirty="0" err="1">
                <a:solidFill>
                  <a:schemeClr val="bg1"/>
                </a:solidFill>
                <a:latin typeface="Microsoft YaHei" panose="020B0503020204020204" pitchFamily="34" charset="-122"/>
                <a:ea typeface="Microsoft YaHei" panose="020B0503020204020204" pitchFamily="34" charset="-122"/>
              </a:rPr>
              <a:t>Veo</a:t>
            </a:r>
            <a:r>
              <a:rPr kumimoji="1" lang="en-US" altLang="zh-CN" sz="1200" dirty="0">
                <a:solidFill>
                  <a:schemeClr val="bg1"/>
                </a:solidFill>
                <a:latin typeface="Microsoft YaHei" panose="020B0503020204020204" pitchFamily="34" charset="-122"/>
                <a:ea typeface="Microsoft YaHei" panose="020B0503020204020204" pitchFamily="34" charset="-122"/>
              </a:rPr>
              <a:t> 3, Runway Gen4</a:t>
            </a:r>
          </a:p>
        </p:txBody>
      </p:sp>
      <p:sp>
        <p:nvSpPr>
          <p:cNvPr id="4" name="灯片编号占位符 3">
            <a:extLst>
              <a:ext uri="{FF2B5EF4-FFF2-40B4-BE49-F238E27FC236}">
                <a16:creationId xmlns:a16="http://schemas.microsoft.com/office/drawing/2014/main" id="{EC8C151E-A2F1-B1AB-A2B8-A1427240A3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1154230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0645E-96D6-5D64-EC66-E47FB401F80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C145F60-52EC-E8A8-19D9-D38B9787A489}"/>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7360CB9E-BF8F-C7B4-54A0-66E2E9A03068}"/>
              </a:ext>
            </a:extLst>
          </p:cNvPr>
          <p:cNvSpPr>
            <a:spLocks noGrp="1"/>
          </p:cNvSpPr>
          <p:nvPr>
            <p:ph type="body" idx="1"/>
          </p:nvPr>
        </p:nvSpPr>
        <p:spPr/>
        <p:txBody>
          <a:bodyPr/>
          <a:lstStyle/>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分镜制作（传统制作里面的原画）、强调多分镜的一致性：</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角色的一致性和画面风格的一致性。（以</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分钟</a:t>
            </a:r>
            <a:r>
              <a:rPr kumimoji="1" lang="en-US" altLang="zh-CN" sz="1200" dirty="0">
                <a:solidFill>
                  <a:schemeClr val="bg1"/>
                </a:solidFill>
                <a:latin typeface="Microsoft YaHei" panose="020B0503020204020204" pitchFamily="34" charset="-122"/>
                <a:ea typeface="Microsoft YaHei" panose="020B0503020204020204" pitchFamily="34" charset="-122"/>
              </a:rPr>
              <a:t>6</a:t>
            </a:r>
            <a:r>
              <a:rPr kumimoji="1" lang="zh-CN" altLang="en-US" sz="1200" dirty="0">
                <a:solidFill>
                  <a:schemeClr val="bg1"/>
                </a:solidFill>
                <a:latin typeface="Microsoft YaHei" panose="020B0503020204020204" pitchFamily="34" charset="-122"/>
                <a:ea typeface="Microsoft YaHei" panose="020B0503020204020204" pitchFamily="34" charset="-122"/>
              </a:rPr>
              <a:t>个分镜为例介绍，多分镜画面一致性）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画面内容：主体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行为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环境，画面美学：风格，色彩，光影组成。如果提示词包含了画面内容以及画面美学生成的图像就能保持一定的一致性。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err="1">
                <a:solidFill>
                  <a:schemeClr val="bg1"/>
                </a:solidFill>
                <a:latin typeface="Microsoft YaHei" panose="020B0503020204020204" pitchFamily="34" charset="-122"/>
                <a:ea typeface="Microsoft YaHei" panose="020B0503020204020204" pitchFamily="34" charset="-122"/>
              </a:rPr>
              <a:t>SeeDream</a:t>
            </a:r>
            <a:r>
              <a:rPr kumimoji="1" lang="en-US" altLang="zh-CN" sz="1200" dirty="0">
                <a:solidFill>
                  <a:schemeClr val="bg1"/>
                </a:solidFill>
                <a:latin typeface="Microsoft YaHei" panose="020B0503020204020204" pitchFamily="34" charset="-122"/>
                <a:ea typeface="Microsoft YaHei" panose="020B0503020204020204" pitchFamily="34" charset="-122"/>
              </a:rPr>
              <a:t> 4.0</a:t>
            </a:r>
            <a:r>
              <a:rPr kumimoji="1" lang="zh-CN" altLang="en-US" sz="1200" dirty="0">
                <a:solidFill>
                  <a:schemeClr val="bg1"/>
                </a:solidFill>
                <a:latin typeface="Microsoft YaHei" panose="020B0503020204020204" pitchFamily="34" charset="-122"/>
                <a:ea typeface="Microsoft YaHei" panose="020B0503020204020204" pitchFamily="34" charset="-122"/>
              </a:rPr>
              <a:t>：参考图（</a:t>
            </a:r>
            <a:r>
              <a:rPr kumimoji="1" lang="en-US" altLang="zh-CN" sz="1200" dirty="0">
                <a:solidFill>
                  <a:schemeClr val="bg1"/>
                </a:solidFill>
                <a:latin typeface="Microsoft YaHei" panose="020B0503020204020204" pitchFamily="34" charset="-122"/>
                <a:ea typeface="Microsoft YaHei" panose="020B0503020204020204" pitchFamily="34" charset="-122"/>
              </a:rPr>
              <a:t>2-10</a:t>
            </a:r>
            <a:r>
              <a:rPr kumimoji="1" lang="zh-CN" altLang="en-US" sz="1200" dirty="0">
                <a:solidFill>
                  <a:schemeClr val="bg1"/>
                </a:solidFill>
                <a:latin typeface="Microsoft YaHei" panose="020B0503020204020204" pitchFamily="34" charset="-122"/>
                <a:ea typeface="Microsoft YaHei" panose="020B0503020204020204" pitchFamily="34" charset="-122"/>
              </a:rPr>
              <a:t>）</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文本提示词，输入输出组图数量总和小于等于</a:t>
            </a:r>
            <a:r>
              <a:rPr kumimoji="1" lang="en-US" altLang="zh-CN" sz="1200" dirty="0">
                <a:solidFill>
                  <a:schemeClr val="bg1"/>
                </a:solidFill>
                <a:latin typeface="Microsoft YaHei" panose="020B0503020204020204" pitchFamily="34" charset="-122"/>
                <a:ea typeface="Microsoft YaHei" panose="020B0503020204020204" pitchFamily="34" charset="-122"/>
              </a:rPr>
              <a:t>15</a:t>
            </a:r>
            <a:r>
              <a:rPr kumimoji="1" lang="zh-CN" altLang="en-US" sz="1200" dirty="0">
                <a:solidFill>
                  <a:schemeClr val="bg1"/>
                </a:solidFill>
                <a:latin typeface="Microsoft YaHei" panose="020B0503020204020204" pitchFamily="34" charset="-122"/>
                <a:ea typeface="Microsoft YaHei" panose="020B0503020204020204" pitchFamily="34" charset="-122"/>
              </a:rPr>
              <a:t>张</a:t>
            </a:r>
            <a:endParaRPr kumimoji="1" lang="en" altLang="zh-CN" sz="1200"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766CDA21-9D4E-3A9C-53BB-D1ED8CE7AF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4246046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0645E-96D6-5D64-EC66-E47FB401F80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C145F60-52EC-E8A8-19D9-D38B9787A489}"/>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7360CB9E-BF8F-C7B4-54A0-66E2E9A03068}"/>
              </a:ext>
            </a:extLst>
          </p:cNvPr>
          <p:cNvSpPr>
            <a:spLocks noGrp="1"/>
          </p:cNvSpPr>
          <p:nvPr>
            <p:ph type="body" idx="1"/>
          </p:nvPr>
        </p:nvSpPr>
        <p:spPr/>
        <p:txBody>
          <a:bodyPr/>
          <a:lstStyle/>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角色制作：强调多分镜的一致性：</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角色的一致性和画面风格的一致性。（以</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分钟</a:t>
            </a:r>
            <a:r>
              <a:rPr kumimoji="1" lang="en-US" altLang="zh-CN" sz="1200" dirty="0">
                <a:solidFill>
                  <a:schemeClr val="bg1"/>
                </a:solidFill>
                <a:latin typeface="Microsoft YaHei" panose="020B0503020204020204" pitchFamily="34" charset="-122"/>
                <a:ea typeface="Microsoft YaHei" panose="020B0503020204020204" pitchFamily="34" charset="-122"/>
              </a:rPr>
              <a:t>6</a:t>
            </a:r>
            <a:r>
              <a:rPr kumimoji="1" lang="zh-CN" altLang="en-US" sz="1200" dirty="0">
                <a:solidFill>
                  <a:schemeClr val="bg1"/>
                </a:solidFill>
                <a:latin typeface="Microsoft YaHei" panose="020B0503020204020204" pitchFamily="34" charset="-122"/>
                <a:ea typeface="Microsoft YaHei" panose="020B0503020204020204" pitchFamily="34" charset="-122"/>
              </a:rPr>
              <a:t>个分镜为例介绍，多分镜画面一致性）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画面内容：主体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行为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环境，画面美学：风格，色彩，光影组成。如果提示词包含了画面内容以及画面美学生成的图像就能保持一定的一致性。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766CDA21-9D4E-3A9C-53BB-D1ED8CE7AF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868594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0645E-96D6-5D64-EC66-E47FB401F80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C145F60-52EC-E8A8-19D9-D38B9787A489}"/>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7360CB9E-BF8F-C7B4-54A0-66E2E9A03068}"/>
              </a:ext>
            </a:extLst>
          </p:cNvPr>
          <p:cNvSpPr>
            <a:spLocks noGrp="1"/>
          </p:cNvSpPr>
          <p:nvPr>
            <p:ph type="body" idx="1"/>
          </p:nvPr>
        </p:nvSpPr>
        <p:spPr/>
        <p:txBody>
          <a:bodyPr/>
          <a:lstStyle/>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分镜制作（传统制作里面的原画）、强调多分镜的一致性：</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角色的一致性和画面风格的一致性。（以</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分钟</a:t>
            </a:r>
            <a:r>
              <a:rPr kumimoji="1" lang="en-US" altLang="zh-CN" sz="1200" dirty="0">
                <a:solidFill>
                  <a:schemeClr val="bg1"/>
                </a:solidFill>
                <a:latin typeface="Microsoft YaHei" panose="020B0503020204020204" pitchFamily="34" charset="-122"/>
                <a:ea typeface="Microsoft YaHei" panose="020B0503020204020204" pitchFamily="34" charset="-122"/>
              </a:rPr>
              <a:t>6</a:t>
            </a:r>
            <a:r>
              <a:rPr kumimoji="1" lang="zh-CN" altLang="en-US" sz="1200" dirty="0">
                <a:solidFill>
                  <a:schemeClr val="bg1"/>
                </a:solidFill>
                <a:latin typeface="Microsoft YaHei" panose="020B0503020204020204" pitchFamily="34" charset="-122"/>
                <a:ea typeface="Microsoft YaHei" panose="020B0503020204020204" pitchFamily="34" charset="-122"/>
              </a:rPr>
              <a:t>个分镜为例介绍，多分镜画面一致性）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画面内容：主体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行为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环境，画面美学：风格，色彩，光影组成。如果提示词包含了画面内容以及画面美学生成的图像就能保持一定的一致性。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err="1">
                <a:solidFill>
                  <a:schemeClr val="bg1"/>
                </a:solidFill>
                <a:latin typeface="Microsoft YaHei" panose="020B0503020204020204" pitchFamily="34" charset="-122"/>
                <a:ea typeface="Microsoft YaHei" panose="020B0503020204020204" pitchFamily="34" charset="-122"/>
              </a:rPr>
              <a:t>SeeDream</a:t>
            </a:r>
            <a:r>
              <a:rPr kumimoji="1" lang="en-US" altLang="zh-CN" sz="1200" dirty="0">
                <a:solidFill>
                  <a:schemeClr val="bg1"/>
                </a:solidFill>
                <a:latin typeface="Microsoft YaHei" panose="020B0503020204020204" pitchFamily="34" charset="-122"/>
                <a:ea typeface="Microsoft YaHei" panose="020B0503020204020204" pitchFamily="34" charset="-122"/>
              </a:rPr>
              <a:t> 3.0</a:t>
            </a:r>
            <a:r>
              <a:rPr kumimoji="1" lang="zh-CN" altLang="en-US" sz="1200" dirty="0">
                <a:solidFill>
                  <a:schemeClr val="bg1"/>
                </a:solidFill>
                <a:latin typeface="Microsoft YaHei" panose="020B0503020204020204" pitchFamily="34" charset="-122"/>
                <a:ea typeface="Microsoft YaHei" panose="020B0503020204020204" pitchFamily="34" charset="-122"/>
              </a:rPr>
              <a:t> 模型基准测试中，在</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图文匹配</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结构</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美感</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等方面都已经超过了行业内熟知的</a:t>
            </a:r>
            <a:r>
              <a:rPr kumimoji="1" lang="en-US" altLang="zh-CN" sz="1200" dirty="0" err="1">
                <a:solidFill>
                  <a:schemeClr val="bg1"/>
                </a:solidFill>
                <a:latin typeface="Microsoft YaHei" panose="020B0503020204020204" pitchFamily="34" charset="-122"/>
                <a:ea typeface="Microsoft YaHei" panose="020B0503020204020204" pitchFamily="34" charset="-122"/>
              </a:rPr>
              <a:t>MidJourney</a:t>
            </a:r>
            <a:r>
              <a:rPr kumimoji="1" lang="zh-CN" altLang="en-US" sz="1200" dirty="0">
                <a:solidFill>
                  <a:schemeClr val="bg1"/>
                </a:solidFill>
                <a:latin typeface="Microsoft YaHei" panose="020B0503020204020204" pitchFamily="34" charset="-122"/>
                <a:ea typeface="Microsoft YaHei" panose="020B0503020204020204" pitchFamily="34" charset="-122"/>
              </a:rPr>
              <a:t>和</a:t>
            </a:r>
            <a:r>
              <a:rPr kumimoji="1" lang="en-US" altLang="zh-CN" sz="1200" dirty="0">
                <a:solidFill>
                  <a:schemeClr val="bg1"/>
                </a:solidFill>
                <a:latin typeface="Microsoft YaHei" panose="020B0503020204020204" pitchFamily="34" charset="-122"/>
                <a:ea typeface="Microsoft YaHei" panose="020B0503020204020204" pitchFamily="34" charset="-122"/>
              </a:rPr>
              <a:t>Flux 1.1 Pro</a:t>
            </a:r>
            <a:r>
              <a:rPr kumimoji="1" lang="zh-CN" altLang="en-US" sz="1200" dirty="0">
                <a:solidFill>
                  <a:schemeClr val="bg1"/>
                </a:solidFill>
                <a:latin typeface="Microsoft YaHei" panose="020B0503020204020204" pitchFamily="34" charset="-122"/>
                <a:ea typeface="Microsoft YaHei" panose="020B0503020204020204" pitchFamily="34" charset="-122"/>
              </a:rPr>
              <a:t>模型。</a:t>
            </a:r>
            <a:endParaRPr kumimoji="1" lang="en" altLang="zh-CN" sz="1200"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766CDA21-9D4E-3A9C-53BB-D1ED8CE7AF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483016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0645E-96D6-5D64-EC66-E47FB401F80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C145F60-52EC-E8A8-19D9-D38B9787A489}"/>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7360CB9E-BF8F-C7B4-54A0-66E2E9A03068}"/>
              </a:ext>
            </a:extLst>
          </p:cNvPr>
          <p:cNvSpPr>
            <a:spLocks noGrp="1"/>
          </p:cNvSpPr>
          <p:nvPr>
            <p:ph type="body" idx="1"/>
          </p:nvPr>
        </p:nvSpPr>
        <p:spPr/>
        <p:txBody>
          <a:bodyPr/>
          <a:lstStyle/>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分镜制作（传统制作里面的原画）、强调多分镜的一致性：</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角色的一致性和画面风格的一致性。（以</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分钟</a:t>
            </a:r>
            <a:r>
              <a:rPr kumimoji="1" lang="en-US" altLang="zh-CN" sz="1200" dirty="0">
                <a:solidFill>
                  <a:schemeClr val="bg1"/>
                </a:solidFill>
                <a:latin typeface="Microsoft YaHei" panose="020B0503020204020204" pitchFamily="34" charset="-122"/>
                <a:ea typeface="Microsoft YaHei" panose="020B0503020204020204" pitchFamily="34" charset="-122"/>
              </a:rPr>
              <a:t>6</a:t>
            </a:r>
            <a:r>
              <a:rPr kumimoji="1" lang="zh-CN" altLang="en-US" sz="1200" dirty="0">
                <a:solidFill>
                  <a:schemeClr val="bg1"/>
                </a:solidFill>
                <a:latin typeface="Microsoft YaHei" panose="020B0503020204020204" pitchFamily="34" charset="-122"/>
                <a:ea typeface="Microsoft YaHei" panose="020B0503020204020204" pitchFamily="34" charset="-122"/>
              </a:rPr>
              <a:t>个分镜为例介绍，多分镜画面一致性）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画面内容：主体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行为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环境，画面美学：风格，色彩，光影组成。如果提示词包含了画面内容以及画面美学生成的图像就能保持一定的一致性。</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err="1">
                <a:solidFill>
                  <a:schemeClr val="bg1"/>
                </a:solidFill>
                <a:latin typeface="Microsoft YaHei" panose="020B0503020204020204" pitchFamily="34" charset="-122"/>
                <a:ea typeface="Microsoft YaHei" panose="020B0503020204020204" pitchFamily="34" charset="-122"/>
              </a:rPr>
              <a:t>SeeDream</a:t>
            </a:r>
            <a:r>
              <a:rPr kumimoji="1" lang="en-US" altLang="zh-CN" sz="1200" dirty="0">
                <a:solidFill>
                  <a:schemeClr val="bg1"/>
                </a:solidFill>
                <a:latin typeface="Microsoft YaHei" panose="020B0503020204020204" pitchFamily="34" charset="-122"/>
                <a:ea typeface="Microsoft YaHei" panose="020B0503020204020204" pitchFamily="34" charset="-122"/>
              </a:rPr>
              <a:t> 3.0</a:t>
            </a:r>
            <a:r>
              <a:rPr kumimoji="1" lang="zh-CN" altLang="en-US" sz="1200" dirty="0">
                <a:solidFill>
                  <a:schemeClr val="bg1"/>
                </a:solidFill>
                <a:latin typeface="Microsoft YaHei" panose="020B0503020204020204" pitchFamily="34" charset="-122"/>
                <a:ea typeface="Microsoft YaHei" panose="020B0503020204020204" pitchFamily="34" charset="-122"/>
              </a:rPr>
              <a:t> 模型基准测试中，在</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图文匹配</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结构</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美感</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等方面都已经超过了行业内熟知的</a:t>
            </a:r>
            <a:r>
              <a:rPr kumimoji="1" lang="en-US" altLang="zh-CN" sz="1200" dirty="0" err="1">
                <a:solidFill>
                  <a:schemeClr val="bg1"/>
                </a:solidFill>
                <a:latin typeface="Microsoft YaHei" panose="020B0503020204020204" pitchFamily="34" charset="-122"/>
                <a:ea typeface="Microsoft YaHei" panose="020B0503020204020204" pitchFamily="34" charset="-122"/>
              </a:rPr>
              <a:t>MidJourney</a:t>
            </a:r>
            <a:r>
              <a:rPr kumimoji="1" lang="zh-CN" altLang="en-US" sz="1200" dirty="0">
                <a:solidFill>
                  <a:schemeClr val="bg1"/>
                </a:solidFill>
                <a:latin typeface="Microsoft YaHei" panose="020B0503020204020204" pitchFamily="34" charset="-122"/>
                <a:ea typeface="Microsoft YaHei" panose="020B0503020204020204" pitchFamily="34" charset="-122"/>
              </a:rPr>
              <a:t>和</a:t>
            </a:r>
            <a:r>
              <a:rPr kumimoji="1" lang="en-US" altLang="zh-CN" sz="1200" dirty="0">
                <a:solidFill>
                  <a:schemeClr val="bg1"/>
                </a:solidFill>
                <a:latin typeface="Microsoft YaHei" panose="020B0503020204020204" pitchFamily="34" charset="-122"/>
                <a:ea typeface="Microsoft YaHei" panose="020B0503020204020204" pitchFamily="34" charset="-122"/>
              </a:rPr>
              <a:t>Flux 1.1 Pro</a:t>
            </a:r>
            <a:r>
              <a:rPr kumimoji="1" lang="zh-CN" altLang="en-US" sz="1200" dirty="0">
                <a:solidFill>
                  <a:schemeClr val="bg1"/>
                </a:solidFill>
                <a:latin typeface="Microsoft YaHei" panose="020B0503020204020204" pitchFamily="34" charset="-122"/>
                <a:ea typeface="Microsoft YaHei" panose="020B0503020204020204" pitchFamily="34" charset="-122"/>
              </a:rPr>
              <a:t>模型。</a:t>
            </a:r>
            <a:endParaRPr kumimoji="1" lang="en" altLang="zh-CN" sz="1200"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766CDA21-9D4E-3A9C-53BB-D1ED8CE7AF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ea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zh-CN" altLang="en-US" sz="1200" b="0" i="0" u="none" strike="noStrike" kern="1200" cap="none" spc="0" normalizeH="0" baseline="0" noProof="0">
              <a:ln>
                <a:noFill/>
              </a:ln>
              <a:solidFill>
                <a:prstClr val="black"/>
              </a:solidFill>
              <a:effectLst/>
              <a:uLnTx/>
              <a:uFillTx/>
              <a:latin typeface="苹方-简"/>
              <a:ea typeface="苹方-简"/>
              <a:cs typeface="+mn-cs"/>
            </a:endParaRPr>
          </a:p>
        </p:txBody>
      </p:sp>
    </p:spTree>
    <p:extLst>
      <p:ext uri="{BB962C8B-B14F-4D97-AF65-F5344CB8AC3E}">
        <p14:creationId xmlns:p14="http://schemas.microsoft.com/office/powerpoint/2010/main" val="23567487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6A2F6-FD8F-6300-2093-1BCD4E1675BE}"/>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E9B9189-0FE8-AA3C-2B00-37523E2C8D74}"/>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CC337C9E-BB6D-7F4A-AFCA-D5CECBDA4F7E}"/>
              </a:ext>
            </a:extLst>
          </p:cNvPr>
          <p:cNvSpPr>
            <a:spLocks noGrp="1"/>
          </p:cNvSpPr>
          <p:nvPr>
            <p:ph type="body" idx="1"/>
          </p:nvPr>
        </p:nvSpPr>
        <p:spPr/>
        <p:txBody>
          <a:bodyPr/>
          <a:lstStyle/>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传统与</a:t>
            </a:r>
            <a:r>
              <a:rPr kumimoji="1" lang="en-US" altLang="zh-CN" sz="1200" dirty="0">
                <a:solidFill>
                  <a:schemeClr val="bg1"/>
                </a:solidFill>
                <a:latin typeface="Microsoft YaHei" panose="020B0503020204020204" pitchFamily="34" charset="-122"/>
                <a:ea typeface="Microsoft YaHei" panose="020B0503020204020204" pitchFamily="34" charset="-122"/>
              </a:rPr>
              <a:t>AI</a:t>
            </a:r>
            <a:r>
              <a:rPr kumimoji="1" lang="zh-CN" altLang="en-US" sz="1200" dirty="0">
                <a:solidFill>
                  <a:schemeClr val="bg1"/>
                </a:solidFill>
                <a:latin typeface="Microsoft YaHei" panose="020B0503020204020204" pitchFamily="34" charset="-122"/>
                <a:ea typeface="Microsoft YaHei" panose="020B0503020204020204" pitchFamily="34" charset="-122"/>
              </a:rPr>
              <a:t>的融合</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：原画师制作原图，通过</a:t>
            </a:r>
            <a:r>
              <a:rPr kumimoji="1" lang="en-US" altLang="zh-CN" sz="1200" dirty="0">
                <a:solidFill>
                  <a:schemeClr val="bg1"/>
                </a:solidFill>
                <a:latin typeface="Microsoft YaHei" panose="020B0503020204020204" pitchFamily="34" charset="-122"/>
                <a:ea typeface="Microsoft YaHei" panose="020B0503020204020204" pitchFamily="34" charset="-122"/>
              </a:rPr>
              <a:t>AI</a:t>
            </a:r>
            <a:r>
              <a:rPr kumimoji="1" lang="zh-CN" altLang="en-US" sz="1200" dirty="0">
                <a:solidFill>
                  <a:schemeClr val="bg1"/>
                </a:solidFill>
                <a:latin typeface="Microsoft YaHei" panose="020B0503020204020204" pitchFamily="34" charset="-122"/>
                <a:ea typeface="Microsoft YaHei" panose="020B0503020204020204" pitchFamily="34" charset="-122"/>
              </a:rPr>
              <a:t>上色。一句话完成线稿上色，同时考虑光影和色彩。</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精准指令遵循</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：准确的执行文本指令进行编辑。</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完美的内容保留</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：有效保留原画关键内容，避免过度编辑。</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功能</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：上色，光影变换，主体替换，动作替换，背景替换，风格替换等。</a:t>
            </a:r>
            <a:endParaRPr kumimoji="1" lang="en" altLang="zh-CN" sz="1200"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9BBEC920-C32E-1ABF-BB72-69578711339D}"/>
              </a:ext>
            </a:extLst>
          </p:cNvPr>
          <p:cNvSpPr>
            <a:spLocks noGrp="1"/>
          </p:cNvSpPr>
          <p:nvPr>
            <p:ph type="sldNum" sz="quarter" idx="5"/>
          </p:nvPr>
        </p:nvSpPr>
        <p:spPr/>
        <p:txBody>
          <a:bodyPr/>
          <a:lstStyle/>
          <a:p>
            <a:fld id="{A6837353-30EB-4A48-80EB-173D804AEFBD}" type="slidenum">
              <a:rPr lang="zh-CN" altLang="en-US" smtClean="0"/>
              <a:t>11</a:t>
            </a:fld>
            <a:endParaRPr lang="zh-CN" altLang="en-US"/>
          </a:p>
        </p:txBody>
      </p:sp>
    </p:spTree>
    <p:extLst>
      <p:ext uri="{BB962C8B-B14F-4D97-AF65-F5344CB8AC3E}">
        <p14:creationId xmlns:p14="http://schemas.microsoft.com/office/powerpoint/2010/main" val="1853347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E2967-E2FE-F137-5AD4-EB995633A3B7}"/>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58B16407-2DFF-AE41-9384-912C2C0DB6F5}"/>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8BCEA4F5-0B7D-A951-3ABF-CF009D029269}"/>
              </a:ext>
            </a:extLst>
          </p:cNvPr>
          <p:cNvSpPr>
            <a:spLocks noGrp="1"/>
          </p:cNvSpPr>
          <p:nvPr>
            <p:ph type="body" idx="1"/>
          </p:nvPr>
        </p:nvSpPr>
        <p:spPr/>
        <p:txBody>
          <a:bodyPr/>
          <a:lstStyle/>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根据已有的真人图片直接生成对应的动漫图：（</a:t>
            </a:r>
            <a:r>
              <a:rPr kumimoji="1" lang="en-US" altLang="zh-CN" sz="1200" dirty="0">
                <a:solidFill>
                  <a:schemeClr val="bg1"/>
                </a:solidFill>
                <a:latin typeface="Microsoft YaHei" panose="020B0503020204020204" pitchFamily="34" charset="-122"/>
                <a:ea typeface="Microsoft YaHei" panose="020B0503020204020204" pitchFamily="34" charset="-122"/>
              </a:rPr>
              <a:t>1</a:t>
            </a:r>
            <a:r>
              <a:rPr kumimoji="1" lang="zh-CN" altLang="en-US" sz="1200" dirty="0">
                <a:solidFill>
                  <a:schemeClr val="bg1"/>
                </a:solidFill>
                <a:latin typeface="Microsoft YaHei" panose="020B0503020204020204" pitchFamily="34" charset="-122"/>
                <a:ea typeface="Microsoft YaHei" panose="020B0503020204020204" pitchFamily="34" charset="-122"/>
              </a:rPr>
              <a:t>）场景的视觉匹配（如城市和景观），（</a:t>
            </a:r>
            <a:r>
              <a:rPr kumimoji="1" lang="en-US" altLang="zh-CN" sz="1200" dirty="0">
                <a:solidFill>
                  <a:schemeClr val="bg1"/>
                </a:solidFill>
                <a:latin typeface="Microsoft YaHei" panose="020B0503020204020204" pitchFamily="34" charset="-122"/>
                <a:ea typeface="Microsoft YaHei" panose="020B0503020204020204" pitchFamily="34" charset="-122"/>
              </a:rPr>
              <a:t>2</a:t>
            </a:r>
            <a:r>
              <a:rPr kumimoji="1" lang="zh-CN" altLang="en-US" sz="1200" dirty="0">
                <a:solidFill>
                  <a:schemeClr val="bg1"/>
                </a:solidFill>
                <a:latin typeface="Microsoft YaHei" panose="020B0503020204020204" pitchFamily="34" charset="-122"/>
                <a:ea typeface="Microsoft YaHei" panose="020B0503020204020204" pitchFamily="34" charset="-122"/>
              </a:rPr>
              <a:t>）角色设计的参考（如历史名人）</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效果精细</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：原画与风格画的相似度高，</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风格多样</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：支持日漫风格，动漫风格，简笔风格等等。</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模型能力，内部验证</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：经过字节内部多个业务部门如抖音，剪映，星绘等业务的打磨，处于行业领先水平。</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F4B8ECCC-D85C-209E-8477-E85ED6A035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1493651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58255-DE45-2625-D850-AABD4928E1A4}"/>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A0F8FB11-9D42-1C40-954E-73410E8EFD82}"/>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6A62C9C8-4BF1-13AB-97D6-419F39383600}"/>
              </a:ext>
            </a:extLst>
          </p:cNvPr>
          <p:cNvSpPr>
            <a:spLocks noGrp="1"/>
          </p:cNvSpPr>
          <p:nvPr>
            <p:ph type="body" idx="1"/>
          </p:nvPr>
        </p:nvSpPr>
        <p:spPr/>
        <p:txBody>
          <a:bodyPr/>
          <a:lstStyle/>
          <a:p>
            <a:r>
              <a:rPr kumimoji="1" lang="zh-CN" altLang="en-US" sz="1200" dirty="0">
                <a:solidFill>
                  <a:schemeClr val="bg1"/>
                </a:solidFill>
                <a:latin typeface="Microsoft YaHei" panose="020B0503020204020204" pitchFamily="34" charset="-122"/>
                <a:ea typeface="Microsoft YaHei" panose="020B0503020204020204" pitchFamily="34" charset="-122"/>
              </a:rPr>
              <a:t>不管是传统剧还是</a:t>
            </a:r>
            <a:r>
              <a:rPr kumimoji="1" lang="en-US" altLang="zh-CN" sz="1200" dirty="0">
                <a:solidFill>
                  <a:schemeClr val="bg1"/>
                </a:solidFill>
                <a:latin typeface="Microsoft YaHei" panose="020B0503020204020204" pitchFamily="34" charset="-122"/>
                <a:ea typeface="Microsoft YaHei" panose="020B0503020204020204" pitchFamily="34" charset="-122"/>
              </a:rPr>
              <a:t>AI</a:t>
            </a:r>
            <a:r>
              <a:rPr kumimoji="1" lang="zh-CN" altLang="en-US" sz="1200" dirty="0">
                <a:solidFill>
                  <a:schemeClr val="bg1"/>
                </a:solidFill>
                <a:latin typeface="Microsoft YaHei" panose="020B0503020204020204" pitchFamily="34" charset="-122"/>
                <a:ea typeface="Microsoft YaHei" panose="020B0503020204020204" pitchFamily="34" charset="-122"/>
              </a:rPr>
              <a:t>动漫剧，都要回归它的本质：内容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表演，</a:t>
            </a:r>
            <a:r>
              <a:rPr kumimoji="1" lang="en-US" altLang="zh-CN" sz="1200" dirty="0">
                <a:solidFill>
                  <a:schemeClr val="bg1"/>
                </a:solidFill>
                <a:latin typeface="Microsoft YaHei" panose="020B0503020204020204" pitchFamily="34" charset="-122"/>
                <a:ea typeface="Microsoft YaHei" panose="020B0503020204020204" pitchFamily="34" charset="-122"/>
              </a:rPr>
              <a:t>OmniHuman</a:t>
            </a:r>
            <a:r>
              <a:rPr kumimoji="1" lang="zh-CN" altLang="en-US" sz="1200" dirty="0">
                <a:solidFill>
                  <a:schemeClr val="bg1"/>
                </a:solidFill>
                <a:latin typeface="Microsoft YaHei" panose="020B0503020204020204" pitchFamily="34" charset="-122"/>
                <a:ea typeface="Microsoft YaHei" panose="020B0503020204020204" pitchFamily="34" charset="-122"/>
              </a:rPr>
              <a:t> 非常适合制作以声音驱动的表演。</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肢体表演</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：脸部和肢体的表演（传递情绪和角色状态）</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语言与声音表演</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：声音的高低，强，弱，语气与节奏等。</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OmniHuman </a:t>
            </a:r>
            <a:r>
              <a:rPr kumimoji="1" lang="zh-CN" altLang="en-US" sz="1200" dirty="0">
                <a:solidFill>
                  <a:schemeClr val="bg1"/>
                </a:solidFill>
                <a:latin typeface="Microsoft YaHei" panose="020B0503020204020204" pitchFamily="34" charset="-122"/>
                <a:ea typeface="Microsoft YaHei" panose="020B0503020204020204" pitchFamily="34" charset="-122"/>
              </a:rPr>
              <a:t>模型：支持多种图像类型，肖像，半身，全省，动物，卡通人物等。唇型与语言精准同步，手势自然贴合，可以从声音中捕捉细节生成对应的表情和肢体动作。</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1" lang="en-US" altLang="zh-CN" sz="1200" dirty="0">
                <a:solidFill>
                  <a:schemeClr val="bg1"/>
                </a:solidFill>
                <a:latin typeface="Microsoft YaHei" panose="020B0503020204020204" pitchFamily="34" charset="-122"/>
                <a:ea typeface="Microsoft YaHei" panose="020B0503020204020204" pitchFamily="34" charset="-122"/>
              </a:rPr>
              <a:t>OmniHuman</a:t>
            </a:r>
            <a:r>
              <a:rPr kumimoji="1" lang="zh-CN" altLang="en-US" sz="1200" dirty="0">
                <a:solidFill>
                  <a:schemeClr val="bg1"/>
                </a:solidFill>
                <a:latin typeface="Microsoft YaHei" panose="020B0503020204020204" pitchFamily="34" charset="-122"/>
                <a:ea typeface="Microsoft YaHei" panose="020B0503020204020204" pitchFamily="34" charset="-122"/>
              </a:rPr>
              <a:t> </a:t>
            </a:r>
            <a:r>
              <a:rPr kumimoji="1" lang="en-US" altLang="zh-CN" sz="1200" dirty="0">
                <a:solidFill>
                  <a:schemeClr val="bg1"/>
                </a:solidFill>
                <a:latin typeface="Microsoft YaHei" panose="020B0503020204020204" pitchFamily="34" charset="-122"/>
                <a:ea typeface="Microsoft YaHei" panose="020B0503020204020204" pitchFamily="34" charset="-122"/>
              </a:rPr>
              <a:t>1.5: </a:t>
            </a:r>
            <a:r>
              <a:rPr kumimoji="1" lang="zh-CN" altLang="en-US" sz="1200" dirty="0">
                <a:solidFill>
                  <a:schemeClr val="bg1"/>
                </a:solidFill>
                <a:latin typeface="Microsoft YaHei" panose="020B0503020204020204" pitchFamily="34" charset="-122"/>
                <a:ea typeface="Microsoft YaHei" panose="020B0503020204020204" pitchFamily="34" charset="-122"/>
              </a:rPr>
              <a:t>支持指定角色角色进行表演，同时支持提示词对</a:t>
            </a:r>
            <a:r>
              <a:rPr lang="zh-CN" altLang="en-US" dirty="0">
                <a:effectLst/>
              </a:rPr>
              <a:t>画面、动作、运镜进行调整</a:t>
            </a:r>
          </a:p>
          <a:p>
            <a:pPr marL="228600" indent="-228600">
              <a:buAutoNum type="arabicPeriod"/>
            </a:pPr>
            <a:r>
              <a:rPr kumimoji="1" lang="zh-CN" altLang="en-US" sz="1200" dirty="0">
                <a:solidFill>
                  <a:schemeClr val="bg1"/>
                </a:solidFill>
                <a:latin typeface="Microsoft YaHei" panose="020B0503020204020204" pitchFamily="34" charset="-122"/>
                <a:ea typeface="Microsoft YaHei" panose="020B0503020204020204" pitchFamily="34" charset="-122"/>
              </a:rPr>
              <a:t>。</a:t>
            </a:r>
            <a:endParaRPr lang="zh-CN" altLang="en-US" sz="1200"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E79E2120-A63B-6DD7-1F51-B3B60755CF4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4227094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6B09C-6E1B-E342-6E2D-8C5C8796E7B5}"/>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B2EC6897-33EE-603D-6ED2-0ED9A18453AC}"/>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CBA962CE-A85D-87ED-90E0-1304A27034EA}"/>
              </a:ext>
            </a:extLst>
          </p:cNvPr>
          <p:cNvSpPr>
            <a:spLocks noGrp="1"/>
          </p:cNvSpPr>
          <p:nvPr>
            <p:ph type="body" idx="1"/>
          </p:nvPr>
        </p:nvSpPr>
        <p:spPr/>
        <p:txBody>
          <a:bodyPr/>
          <a:lstStyle/>
          <a:p>
            <a:r>
              <a:rPr kumimoji="1" lang="en-US" altLang="zh-CN" sz="1200" dirty="0">
                <a:solidFill>
                  <a:schemeClr val="bg1"/>
                </a:solidFill>
                <a:latin typeface="Microsoft YaHei" panose="020B0503020204020204" pitchFamily="34" charset="-122"/>
                <a:ea typeface="Microsoft YaHei" panose="020B0503020204020204" pitchFamily="34" charset="-122"/>
              </a:rPr>
              <a:t>OmniHuman</a:t>
            </a:r>
            <a:r>
              <a:rPr kumimoji="1" lang="zh-CN" altLang="en-US" sz="1200" dirty="0">
                <a:solidFill>
                  <a:schemeClr val="bg1"/>
                </a:solidFill>
                <a:latin typeface="Microsoft YaHei" panose="020B0503020204020204" pitchFamily="34" charset="-122"/>
                <a:ea typeface="Microsoft YaHei" panose="020B0503020204020204" pitchFamily="34" charset="-122"/>
              </a:rPr>
              <a:t>根据音频生成的表演有一定的随机性，</a:t>
            </a:r>
            <a:r>
              <a:rPr kumimoji="1" lang="en-US" altLang="zh-CN" sz="1200" dirty="0">
                <a:solidFill>
                  <a:schemeClr val="bg1"/>
                </a:solidFill>
                <a:latin typeface="Microsoft YaHei" panose="020B0503020204020204" pitchFamily="34" charset="-122"/>
                <a:ea typeface="Microsoft YaHei" panose="020B0503020204020204" pitchFamily="34" charset="-122"/>
              </a:rPr>
              <a:t>X-</a:t>
            </a:r>
            <a:r>
              <a:rPr kumimoji="1" lang="en-US" altLang="zh-CN" sz="1200" dirty="0" err="1">
                <a:solidFill>
                  <a:schemeClr val="bg1"/>
                </a:solidFill>
                <a:latin typeface="Microsoft YaHei" panose="020B0503020204020204" pitchFamily="34" charset="-122"/>
                <a:ea typeface="Microsoft YaHei" panose="020B0503020204020204" pitchFamily="34" charset="-122"/>
              </a:rPr>
              <a:t>NeMo</a:t>
            </a:r>
            <a:r>
              <a:rPr kumimoji="1" lang="zh-CN" altLang="en-US" sz="1200" dirty="0">
                <a:solidFill>
                  <a:schemeClr val="bg1"/>
                </a:solidFill>
                <a:latin typeface="Microsoft YaHei" panose="020B0503020204020204" pitchFamily="34" charset="-122"/>
                <a:ea typeface="Microsoft YaHei" panose="020B0503020204020204" pitchFamily="34" charset="-122"/>
              </a:rPr>
              <a:t>模型可以做复杂的表情迁移，但是在某些情况下我们需要实现复杂的肢体表演，比如跳舞。</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输出便捷</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：一张图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一段视频即可完成动作迁移，实现精准的肢体表演。</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类型多样</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：支持写实照片，动漫肖像，等多种风格。</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精准还原</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：支持脸部表情，肢体动作，全身</a:t>
            </a:r>
          </a:p>
        </p:txBody>
      </p:sp>
      <p:sp>
        <p:nvSpPr>
          <p:cNvPr id="4" name="灯片编号占位符 3">
            <a:extLst>
              <a:ext uri="{FF2B5EF4-FFF2-40B4-BE49-F238E27FC236}">
                <a16:creationId xmlns:a16="http://schemas.microsoft.com/office/drawing/2014/main" id="{08746534-6D24-1AE4-A421-7447D9DC27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19705379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6B09C-6E1B-E342-6E2D-8C5C8796E7B5}"/>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B2EC6897-33EE-603D-6ED2-0ED9A18453AC}"/>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CBA962CE-A85D-87ED-90E0-1304A27034EA}"/>
              </a:ext>
            </a:extLst>
          </p:cNvPr>
          <p:cNvSpPr>
            <a:spLocks noGrp="1"/>
          </p:cNvSpPr>
          <p:nvPr>
            <p:ph type="body" idx="1"/>
          </p:nvPr>
        </p:nvSpPr>
        <p:spPr/>
        <p:txBody>
          <a:bodyPr/>
          <a:lstStyle/>
          <a:p>
            <a:r>
              <a:rPr kumimoji="1" lang="en-US" altLang="zh-CN" sz="1200" dirty="0">
                <a:solidFill>
                  <a:schemeClr val="bg1"/>
                </a:solidFill>
                <a:latin typeface="Microsoft YaHei" panose="020B0503020204020204" pitchFamily="34" charset="-122"/>
                <a:ea typeface="Microsoft YaHei" panose="020B0503020204020204" pitchFamily="34" charset="-122"/>
              </a:rPr>
              <a:t>OmniHuman</a:t>
            </a:r>
            <a:r>
              <a:rPr kumimoji="1" lang="zh-CN" altLang="en-US" sz="1200" dirty="0">
                <a:solidFill>
                  <a:schemeClr val="bg1"/>
                </a:solidFill>
                <a:latin typeface="Microsoft YaHei" panose="020B0503020204020204" pitchFamily="34" charset="-122"/>
                <a:ea typeface="Microsoft YaHei" panose="020B0503020204020204" pitchFamily="34" charset="-122"/>
              </a:rPr>
              <a:t>根据音频生成的表演有一定的随机性，</a:t>
            </a:r>
            <a:r>
              <a:rPr kumimoji="1" lang="en-US" altLang="zh-CN" sz="1200" dirty="0">
                <a:solidFill>
                  <a:schemeClr val="bg1"/>
                </a:solidFill>
                <a:latin typeface="Microsoft YaHei" panose="020B0503020204020204" pitchFamily="34" charset="-122"/>
                <a:ea typeface="Microsoft YaHei" panose="020B0503020204020204" pitchFamily="34" charset="-122"/>
              </a:rPr>
              <a:t>X-</a:t>
            </a:r>
            <a:r>
              <a:rPr kumimoji="1" lang="en-US" altLang="zh-CN" sz="1200" dirty="0" err="1">
                <a:solidFill>
                  <a:schemeClr val="bg1"/>
                </a:solidFill>
                <a:latin typeface="Microsoft YaHei" panose="020B0503020204020204" pitchFamily="34" charset="-122"/>
                <a:ea typeface="Microsoft YaHei" panose="020B0503020204020204" pitchFamily="34" charset="-122"/>
              </a:rPr>
              <a:t>NeMo</a:t>
            </a:r>
            <a:r>
              <a:rPr kumimoji="1" lang="zh-CN" altLang="en-US" sz="1200" dirty="0">
                <a:solidFill>
                  <a:schemeClr val="bg1"/>
                </a:solidFill>
                <a:latin typeface="Microsoft YaHei" panose="020B0503020204020204" pitchFamily="34" charset="-122"/>
                <a:ea typeface="Microsoft YaHei" panose="020B0503020204020204" pitchFamily="34" charset="-122"/>
              </a:rPr>
              <a:t>模型可以做复杂的表情迁移，但是在某些情况下我们需要实现复杂的肢体表演，比如跳舞。</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输出便捷</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：一张图 </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 一段视频即可完成动作迁移，实现精准的肢体表演。</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类型多样</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：支持写实照片，动漫肖像，等多种风格。</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pPr marL="228600" indent="-228600">
              <a:buAutoNum type="arabicPeriod"/>
            </a:pP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精准还原</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：支持脸部表情，肢体动作，全身</a:t>
            </a:r>
          </a:p>
        </p:txBody>
      </p:sp>
      <p:sp>
        <p:nvSpPr>
          <p:cNvPr id="4" name="灯片编号占位符 3">
            <a:extLst>
              <a:ext uri="{FF2B5EF4-FFF2-40B4-BE49-F238E27FC236}">
                <a16:creationId xmlns:a16="http://schemas.microsoft.com/office/drawing/2014/main" id="{08746534-6D24-1AE4-A421-7447D9DC27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ea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zh-CN" altLang="en-US" sz="1200" b="0" i="0" u="none" strike="noStrike" kern="1200" cap="none" spc="0" normalizeH="0" baseline="0" noProof="0">
              <a:ln>
                <a:noFill/>
              </a:ln>
              <a:solidFill>
                <a:prstClr val="black"/>
              </a:solidFill>
              <a:effectLst/>
              <a:uLnTx/>
              <a:uFillTx/>
              <a:latin typeface="苹方-简"/>
              <a:ea typeface="苹方-简"/>
              <a:cs typeface="+mn-cs"/>
            </a:endParaRPr>
          </a:p>
        </p:txBody>
      </p:sp>
    </p:spTree>
    <p:extLst>
      <p:ext uri="{BB962C8B-B14F-4D97-AF65-F5344CB8AC3E}">
        <p14:creationId xmlns:p14="http://schemas.microsoft.com/office/powerpoint/2010/main" val="36140848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6B09C-6E1B-E342-6E2D-8C5C8796E7B5}"/>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B2EC6897-33EE-603D-6ED2-0ED9A18453AC}"/>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CBA962CE-A85D-87ED-90E0-1304A27034EA}"/>
              </a:ext>
            </a:extLst>
          </p:cNvPr>
          <p:cNvSpPr>
            <a:spLocks noGrp="1"/>
          </p:cNvSpPr>
          <p:nvPr>
            <p:ph type="body" idx="1"/>
          </p:nvPr>
        </p:nvSpPr>
        <p:spPr/>
        <p:txBody>
          <a:bodyPr/>
          <a:lstStyle/>
          <a:p>
            <a:endParaRPr kumimoji="1" lang="zh-CN" altLang="en-US" sz="1200" dirty="0">
              <a:solidFill>
                <a:schemeClr val="bg1"/>
              </a:solidFill>
              <a:latin typeface="Microsoft YaHei" panose="020B0503020204020204" pitchFamily="34" charset="-122"/>
              <a:ea typeface="Microsoft YaHei" panose="020B0503020204020204" pitchFamily="34" charset="-122"/>
            </a:endParaRPr>
          </a:p>
        </p:txBody>
      </p:sp>
      <p:sp>
        <p:nvSpPr>
          <p:cNvPr id="4" name="灯片编号占位符 3">
            <a:extLst>
              <a:ext uri="{FF2B5EF4-FFF2-40B4-BE49-F238E27FC236}">
                <a16:creationId xmlns:a16="http://schemas.microsoft.com/office/drawing/2014/main" id="{08746534-6D24-1AE4-A421-7447D9DC27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ea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zh-CN" altLang="en-US" sz="1200" b="0" i="0" u="none" strike="noStrike" kern="1200" cap="none" spc="0" normalizeH="0" baseline="0" noProof="0">
              <a:ln>
                <a:noFill/>
              </a:ln>
              <a:solidFill>
                <a:prstClr val="black"/>
              </a:solidFill>
              <a:effectLst/>
              <a:uLnTx/>
              <a:uFillTx/>
              <a:latin typeface="苹方-简"/>
              <a:ea typeface="苹方-简"/>
              <a:cs typeface="+mn-cs"/>
            </a:endParaRPr>
          </a:p>
        </p:txBody>
      </p:sp>
    </p:spTree>
    <p:extLst>
      <p:ext uri="{BB962C8B-B14F-4D97-AF65-F5344CB8AC3E}">
        <p14:creationId xmlns:p14="http://schemas.microsoft.com/office/powerpoint/2010/main" val="25279068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8B7EC-49D8-F174-77F9-9CEB7C011E5E}"/>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E18AB52-5A1C-235F-81EC-7D3E85740DCE}"/>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DD047FD8-AFEE-7DD3-7322-C1A5A6C3B810}"/>
              </a:ext>
            </a:extLst>
          </p:cNvPr>
          <p:cNvSpPr>
            <a:spLocks noGrp="1"/>
          </p:cNvSpPr>
          <p:nvPr>
            <p:ph type="body" idx="1"/>
          </p:nvPr>
        </p:nvSpPr>
        <p:spPr/>
        <p:txBody>
          <a:bodyPr/>
          <a:lstStyle/>
          <a:p>
            <a:r>
              <a:rPr kumimoji="1" lang="zh-CN" altLang="en-US" sz="1200" dirty="0">
                <a:solidFill>
                  <a:schemeClr val="bg1"/>
                </a:solidFill>
                <a:latin typeface="Microsoft YaHei" panose="020B0503020204020204" pitchFamily="34" charset="-122"/>
                <a:ea typeface="Microsoft YaHei" panose="020B0503020204020204" pitchFamily="34" charset="-122"/>
              </a:rPr>
              <a:t>在某些情况下，现有的模型无法实现某些特殊的效果，我们需要自己训练模型，通过工作流来加载模型实现这些效果。</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模型训练模块</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：既可以基于开源模型训练也可以基于火山自研模型进行训练。</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工作流广场</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：字节在自己的业务实现过程中沉淀了很多工作流，实现各种各样的特效，方便用户使用，节省开发时间。</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工作流开发</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：用户可以根据自己的需要搭建工作流实现某些特效。</a:t>
            </a:r>
          </a:p>
        </p:txBody>
      </p:sp>
      <p:sp>
        <p:nvSpPr>
          <p:cNvPr id="4" name="灯片编号占位符 3">
            <a:extLst>
              <a:ext uri="{FF2B5EF4-FFF2-40B4-BE49-F238E27FC236}">
                <a16:creationId xmlns:a16="http://schemas.microsoft.com/office/drawing/2014/main" id="{D66960F3-1BDA-D33F-39A1-9131A81982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36280176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8B7EC-49D8-F174-77F9-9CEB7C011E5E}"/>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E18AB52-5A1C-235F-81EC-7D3E85740DCE}"/>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DD047FD8-AFEE-7DD3-7322-C1A5A6C3B810}"/>
              </a:ext>
            </a:extLst>
          </p:cNvPr>
          <p:cNvSpPr>
            <a:spLocks noGrp="1"/>
          </p:cNvSpPr>
          <p:nvPr>
            <p:ph type="body" idx="1"/>
          </p:nvPr>
        </p:nvSpPr>
        <p:spPr/>
        <p:txBody>
          <a:bodyPr/>
          <a:lstStyle/>
          <a:p>
            <a:r>
              <a:rPr kumimoji="1" lang="zh-CN" altLang="en-US" sz="1200" dirty="0">
                <a:solidFill>
                  <a:schemeClr val="bg1"/>
                </a:solidFill>
                <a:latin typeface="Microsoft YaHei" panose="020B0503020204020204" pitchFamily="34" charset="-122"/>
                <a:ea typeface="Microsoft YaHei" panose="020B0503020204020204" pitchFamily="34" charset="-122"/>
              </a:rPr>
              <a:t>在某些情况下，现有的模型无法实现某些特殊的效果，我们需要自己训练模型，通过工作流来加载模型实现这些效果。</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模型训练模块</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：既可以基于开源模型训练也可以基于火山自研模型进行训练。</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工作流广场</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：字节在自己的业务实现过程中沉淀了很多工作流，实现各种各样的特效，方便用户使用，节省开发时间。</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工作流开发</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：用户可以根据自己的需要搭建工作流实现某些特效。</a:t>
            </a:r>
          </a:p>
        </p:txBody>
      </p:sp>
      <p:sp>
        <p:nvSpPr>
          <p:cNvPr id="4" name="灯片编号占位符 3">
            <a:extLst>
              <a:ext uri="{FF2B5EF4-FFF2-40B4-BE49-F238E27FC236}">
                <a16:creationId xmlns:a16="http://schemas.microsoft.com/office/drawing/2014/main" id="{D66960F3-1BDA-D33F-39A1-9131A81982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23987646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8B7EC-49D8-F174-77F9-9CEB7C011E5E}"/>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E18AB52-5A1C-235F-81EC-7D3E85740DCE}"/>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DD047FD8-AFEE-7DD3-7322-C1A5A6C3B810}"/>
              </a:ext>
            </a:extLst>
          </p:cNvPr>
          <p:cNvSpPr>
            <a:spLocks noGrp="1"/>
          </p:cNvSpPr>
          <p:nvPr>
            <p:ph type="body" idx="1"/>
          </p:nvPr>
        </p:nvSpPr>
        <p:spPr/>
        <p:txBody>
          <a:bodyPr/>
          <a:lstStyle/>
          <a:p>
            <a:r>
              <a:rPr kumimoji="1" lang="zh-CN" altLang="en-US" sz="1200" dirty="0">
                <a:solidFill>
                  <a:schemeClr val="bg1"/>
                </a:solidFill>
                <a:latin typeface="Microsoft YaHei" panose="020B0503020204020204" pitchFamily="34" charset="-122"/>
                <a:ea typeface="Microsoft YaHei" panose="020B0503020204020204" pitchFamily="34" charset="-122"/>
              </a:rPr>
              <a:t>在某些情况下，现有的模型无法实现某些特殊的效果，我们需要自己训练模型，通过工作流来加载模型实现这些效果。</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模型训练模块</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：既可以基于开源模型训练也可以基于火山自研模型进行训练。</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工作流广场</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：字节在自己的业务实现过程中沉淀了很多工作流，实现各种各样的特效，方便用户使用，节省开发时间。</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工作流开发</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：用户可以根据自己的需要搭建工作流实现某些特效。</a:t>
            </a:r>
          </a:p>
        </p:txBody>
      </p:sp>
      <p:sp>
        <p:nvSpPr>
          <p:cNvPr id="4" name="灯片编号占位符 3">
            <a:extLst>
              <a:ext uri="{FF2B5EF4-FFF2-40B4-BE49-F238E27FC236}">
                <a16:creationId xmlns:a16="http://schemas.microsoft.com/office/drawing/2014/main" id="{D66960F3-1BDA-D33F-39A1-9131A81982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7203723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8B7EC-49D8-F174-77F9-9CEB7C011E5E}"/>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E18AB52-5A1C-235F-81EC-7D3E85740DCE}"/>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DD047FD8-AFEE-7DD3-7322-C1A5A6C3B810}"/>
              </a:ext>
            </a:extLst>
          </p:cNvPr>
          <p:cNvSpPr>
            <a:spLocks noGrp="1"/>
          </p:cNvSpPr>
          <p:nvPr>
            <p:ph type="body" idx="1"/>
          </p:nvPr>
        </p:nvSpPr>
        <p:spPr/>
        <p:txBody>
          <a:bodyPr/>
          <a:lstStyle/>
          <a:p>
            <a:r>
              <a:rPr kumimoji="1" lang="zh-CN" altLang="en-US" sz="1200" dirty="0">
                <a:solidFill>
                  <a:schemeClr val="bg1"/>
                </a:solidFill>
                <a:latin typeface="Microsoft YaHei" panose="020B0503020204020204" pitchFamily="34" charset="-122"/>
                <a:ea typeface="Microsoft YaHei" panose="020B0503020204020204" pitchFamily="34" charset="-122"/>
              </a:rPr>
              <a:t>在某些情况下，现有的模型无法实现某些特殊的效果，我们需要自己训练模型，通过工作流来加载模型实现这些效果。</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模型训练模块</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：既可以基于开源模型训练也可以基于火山自研模型进行训练。</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工作流广场</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：字节在自己的业务实现过程中沉淀了很多工作流，实现各种各样的特效，方便用户使用，节省开发时间。</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工作流开发</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：用户可以根据自己的需要搭建工作流实现某些特效。</a:t>
            </a:r>
          </a:p>
        </p:txBody>
      </p:sp>
      <p:sp>
        <p:nvSpPr>
          <p:cNvPr id="4" name="灯片编号占位符 3">
            <a:extLst>
              <a:ext uri="{FF2B5EF4-FFF2-40B4-BE49-F238E27FC236}">
                <a16:creationId xmlns:a16="http://schemas.microsoft.com/office/drawing/2014/main" id="{D66960F3-1BDA-D33F-39A1-9131A81982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25157300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8B7EC-49D8-F174-77F9-9CEB7C011E5E}"/>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E18AB52-5A1C-235F-81EC-7D3E85740DCE}"/>
              </a:ext>
            </a:extLst>
          </p:cNvPr>
          <p:cNvSpPr>
            <a:spLocks noGrp="1" noRot="1" noChangeAspect="1"/>
          </p:cNvSpPr>
          <p:nvPr>
            <p:ph type="sldImg"/>
          </p:nvPr>
        </p:nvSpPr>
        <p:spPr>
          <a:xfrm>
            <a:off x="-977900" y="1143000"/>
            <a:ext cx="8813800" cy="3086100"/>
          </a:xfrm>
        </p:spPr>
      </p:sp>
      <p:sp>
        <p:nvSpPr>
          <p:cNvPr id="3" name="备注占位符 2">
            <a:extLst>
              <a:ext uri="{FF2B5EF4-FFF2-40B4-BE49-F238E27FC236}">
                <a16:creationId xmlns:a16="http://schemas.microsoft.com/office/drawing/2014/main" id="{DD047FD8-AFEE-7DD3-7322-C1A5A6C3B810}"/>
              </a:ext>
            </a:extLst>
          </p:cNvPr>
          <p:cNvSpPr>
            <a:spLocks noGrp="1"/>
          </p:cNvSpPr>
          <p:nvPr>
            <p:ph type="body" idx="1"/>
          </p:nvPr>
        </p:nvSpPr>
        <p:spPr/>
        <p:txBody>
          <a:bodyPr/>
          <a:lstStyle/>
          <a:p>
            <a:r>
              <a:rPr kumimoji="1" lang="zh-CN" altLang="en-US" sz="1200" dirty="0">
                <a:solidFill>
                  <a:schemeClr val="bg1"/>
                </a:solidFill>
                <a:latin typeface="Microsoft YaHei" panose="020B0503020204020204" pitchFamily="34" charset="-122"/>
                <a:ea typeface="Microsoft YaHei" panose="020B0503020204020204" pitchFamily="34" charset="-122"/>
              </a:rPr>
              <a:t>在某些情况下，现有的模型无法实现某些特殊的效果，我们需要自己训练模型，通过工作流来加载模型实现这些效果。</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模型训练模块</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：既可以基于开源模型训练也可以基于火山自研模型进行训练。</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工作流广场</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：字节在自己的业务实现过程中沉淀了很多工作流，实现各种各样的特效，方便用户使用，节省开发时间。</a:t>
            </a:r>
            <a:endParaRPr kumimoji="1" lang="en-US" altLang="zh-CN" sz="1200" dirty="0">
              <a:solidFill>
                <a:schemeClr val="bg1"/>
              </a:solidFill>
              <a:latin typeface="Microsoft YaHei" panose="020B0503020204020204" pitchFamily="34" charset="-122"/>
              <a:ea typeface="Microsoft YaHei" panose="020B0503020204020204" pitchFamily="34" charset="-122"/>
            </a:endParaRPr>
          </a:p>
          <a:p>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工作流开发</a:t>
            </a:r>
            <a:r>
              <a:rPr kumimoji="1" lang="en-US" altLang="zh-CN" sz="1200" dirty="0">
                <a:solidFill>
                  <a:schemeClr val="bg1"/>
                </a:solidFill>
                <a:latin typeface="Microsoft YaHei" panose="020B0503020204020204" pitchFamily="34" charset="-122"/>
                <a:ea typeface="Microsoft YaHei" panose="020B0503020204020204" pitchFamily="34" charset="-122"/>
              </a:rPr>
              <a:t>】</a:t>
            </a:r>
            <a:r>
              <a:rPr kumimoji="1" lang="zh-CN" altLang="en-US" sz="1200" dirty="0">
                <a:solidFill>
                  <a:schemeClr val="bg1"/>
                </a:solidFill>
                <a:latin typeface="Microsoft YaHei" panose="020B0503020204020204" pitchFamily="34" charset="-122"/>
                <a:ea typeface="Microsoft YaHei" panose="020B0503020204020204" pitchFamily="34" charset="-122"/>
              </a:rPr>
              <a:t>：用户可以根据自己的需要搭建工作流实现某些特效。</a:t>
            </a:r>
          </a:p>
        </p:txBody>
      </p:sp>
      <p:sp>
        <p:nvSpPr>
          <p:cNvPr id="4" name="灯片编号占位符 3">
            <a:extLst>
              <a:ext uri="{FF2B5EF4-FFF2-40B4-BE49-F238E27FC236}">
                <a16:creationId xmlns:a16="http://schemas.microsoft.com/office/drawing/2014/main" id="{D66960F3-1BDA-D33F-39A1-9131A81982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837353-30EB-4A48-80EB-173D804AEFBD}" type="slidenum">
              <a:rPr kumimoji="0" lang="zh-CN" altLang="en-US" sz="1200" b="0" i="0" u="none" strike="noStrike" kern="1200" cap="none" spc="0" normalizeH="0" baseline="0" noProof="0" smtClean="0">
                <a:ln>
                  <a:noFill/>
                </a:ln>
                <a:solidFill>
                  <a:prstClr val="black"/>
                </a:solidFill>
                <a:effectLst/>
                <a:uLnTx/>
                <a:uFillTx/>
                <a:latin typeface="苹方-简"/>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zh-CN" altLang="en-US" sz="1200" b="0" i="0" u="none" strike="noStrike" kern="1200" cap="none" spc="0" normalizeH="0" baseline="0" noProof="0">
              <a:ln>
                <a:noFill/>
              </a:ln>
              <a:solidFill>
                <a:prstClr val="black"/>
              </a:solidFill>
              <a:effectLst/>
              <a:uLnTx/>
              <a:uFillTx/>
              <a:latin typeface="苹方-简"/>
              <a:cs typeface="+mn-cs"/>
            </a:endParaRPr>
          </a:p>
        </p:txBody>
      </p:sp>
    </p:spTree>
    <p:extLst>
      <p:ext uri="{BB962C8B-B14F-4D97-AF65-F5344CB8AC3E}">
        <p14:creationId xmlns:p14="http://schemas.microsoft.com/office/powerpoint/2010/main" val="3022568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3.xml"/><Relationship Id="rId7" Type="http://schemas.openxmlformats.org/officeDocument/2006/relationships/slideMaster" Target="../slideMasters/slideMaster1.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s>
</file>

<file path=ppt/slideLayouts/_rels/slideLayout13.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5" Type="http://schemas.openxmlformats.org/officeDocument/2006/relationships/slideMaster" Target="../slideMasters/slideMaster1.xml"/><Relationship Id="rId4" Type="http://schemas.openxmlformats.org/officeDocument/2006/relationships/tags" Target="../tags/tag10.xml"/></Relationships>
</file>

<file path=ppt/slideLayouts/_rels/slideLayout14.xml.rels><?xml version="1.0" encoding="UTF-8" standalone="yes"?>
<Relationships xmlns="http://schemas.openxmlformats.org/package/2006/relationships"><Relationship Id="rId3" Type="http://schemas.openxmlformats.org/officeDocument/2006/relationships/tags" Target="../tags/tag13.xml"/><Relationship Id="rId2" Type="http://schemas.openxmlformats.org/officeDocument/2006/relationships/tags" Target="../tags/tag12.xml"/><Relationship Id="rId1" Type="http://schemas.openxmlformats.org/officeDocument/2006/relationships/tags" Target="../tags/tag11.xml"/><Relationship Id="rId6" Type="http://schemas.openxmlformats.org/officeDocument/2006/relationships/slideMaster" Target="../slideMasters/slideMaster1.xml"/><Relationship Id="rId5" Type="http://schemas.openxmlformats.org/officeDocument/2006/relationships/tags" Target="../tags/tag15.xml"/><Relationship Id="rId4" Type="http://schemas.openxmlformats.org/officeDocument/2006/relationships/tags" Target="../tags/tag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499372" y="2062083"/>
            <a:ext cx="26996231" cy="4386662"/>
          </a:xfrm>
        </p:spPr>
        <p:txBody>
          <a:bodyPr anchor="b"/>
          <a:lstStyle>
            <a:lvl1pPr algn="ctr">
              <a:defRPr sz="11024"/>
            </a:lvl1pPr>
          </a:lstStyle>
          <a:p>
            <a:r>
              <a:rPr lang="en-US"/>
              <a:t>Click to edit Master title style</a:t>
            </a:r>
            <a:endParaRPr lang="en-US" dirty="0"/>
          </a:p>
        </p:txBody>
      </p:sp>
      <p:sp>
        <p:nvSpPr>
          <p:cNvPr id="3" name="Subtitle 2"/>
          <p:cNvSpPr>
            <a:spLocks noGrp="1"/>
          </p:cNvSpPr>
          <p:nvPr>
            <p:ph type="subTitle" idx="1"/>
          </p:nvPr>
        </p:nvSpPr>
        <p:spPr>
          <a:xfrm>
            <a:off x="4499372" y="6617911"/>
            <a:ext cx="26996231" cy="3042080"/>
          </a:xfrm>
        </p:spPr>
        <p:txBody>
          <a:bodyPr/>
          <a:lstStyle>
            <a:lvl1pPr marL="0" indent="0" algn="ctr">
              <a:buNone/>
              <a:defRPr sz="4410"/>
            </a:lvl1pPr>
            <a:lvl2pPr marL="840014" indent="0" algn="ctr">
              <a:buNone/>
              <a:defRPr sz="3675"/>
            </a:lvl2pPr>
            <a:lvl3pPr marL="1680027" indent="0" algn="ctr">
              <a:buNone/>
              <a:defRPr sz="3307"/>
            </a:lvl3pPr>
            <a:lvl4pPr marL="2520041" indent="0" algn="ctr">
              <a:buNone/>
              <a:defRPr sz="2940"/>
            </a:lvl4pPr>
            <a:lvl5pPr marL="3360054" indent="0" algn="ctr">
              <a:buNone/>
              <a:defRPr sz="2940"/>
            </a:lvl5pPr>
            <a:lvl6pPr marL="4200068" indent="0" algn="ctr">
              <a:buNone/>
              <a:defRPr sz="2940"/>
            </a:lvl6pPr>
            <a:lvl7pPr marL="5040081" indent="0" algn="ctr">
              <a:buNone/>
              <a:defRPr sz="2940"/>
            </a:lvl7pPr>
            <a:lvl8pPr marL="5880095" indent="0" algn="ctr">
              <a:buNone/>
              <a:defRPr sz="2940"/>
            </a:lvl8pPr>
            <a:lvl9pPr marL="6720108" indent="0" algn="ctr">
              <a:buNone/>
              <a:defRPr sz="29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5" name="Footer Placeholder 4"/>
          <p:cNvSpPr>
            <a:spLocks noGrp="1"/>
          </p:cNvSpPr>
          <p:nvPr>
            <p:ph type="ftr" sz="quarter" idx="11"/>
          </p:nvPr>
        </p:nvSpPr>
        <p:spPr/>
        <p:txBody>
          <a:bodyPr/>
          <a:lstStyle/>
          <a:p>
            <a:endParaRPr lang="zh-CN" altLang="en-US" dirty="0"/>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2765936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5" name="Footer Placeholder 4"/>
          <p:cNvSpPr>
            <a:spLocks noGrp="1"/>
          </p:cNvSpPr>
          <p:nvPr>
            <p:ph type="ftr" sz="quarter" idx="11"/>
          </p:nvPr>
        </p:nvSpPr>
        <p:spPr/>
        <p:txBody>
          <a:bodyPr/>
          <a:lstStyle/>
          <a:p>
            <a:endParaRPr lang="zh-CN" altLang="en-US" dirty="0"/>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2770701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455907" y="3141249"/>
            <a:ext cx="31045666" cy="5241244"/>
          </a:xfrm>
        </p:spPr>
        <p:txBody>
          <a:bodyPr anchor="b"/>
          <a:lstStyle>
            <a:lvl1pPr>
              <a:defRPr sz="11024"/>
            </a:lvl1pPr>
          </a:lstStyle>
          <a:p>
            <a:r>
              <a:rPr lang="en-US"/>
              <a:t>Click to edit Master title style</a:t>
            </a:r>
            <a:endParaRPr lang="en-US" dirty="0"/>
          </a:p>
        </p:txBody>
      </p:sp>
      <p:sp>
        <p:nvSpPr>
          <p:cNvPr id="3" name="Text Placeholder 2"/>
          <p:cNvSpPr>
            <a:spLocks noGrp="1"/>
          </p:cNvSpPr>
          <p:nvPr>
            <p:ph type="body" idx="1"/>
          </p:nvPr>
        </p:nvSpPr>
        <p:spPr>
          <a:xfrm>
            <a:off x="2455907" y="8432077"/>
            <a:ext cx="31045666" cy="2756246"/>
          </a:xfrm>
        </p:spPr>
        <p:txBody>
          <a:bodyPr/>
          <a:lstStyle>
            <a:lvl1pPr marL="0" indent="0">
              <a:buNone/>
              <a:defRPr sz="4410">
                <a:solidFill>
                  <a:schemeClr val="tx1">
                    <a:tint val="75000"/>
                  </a:schemeClr>
                </a:solidFill>
              </a:defRPr>
            </a:lvl1pPr>
            <a:lvl2pPr marL="840014" indent="0">
              <a:buNone/>
              <a:defRPr sz="3675">
                <a:solidFill>
                  <a:schemeClr val="tx1">
                    <a:tint val="75000"/>
                  </a:schemeClr>
                </a:solidFill>
              </a:defRPr>
            </a:lvl2pPr>
            <a:lvl3pPr marL="1680027" indent="0">
              <a:buNone/>
              <a:defRPr sz="3307">
                <a:solidFill>
                  <a:schemeClr val="tx1">
                    <a:tint val="75000"/>
                  </a:schemeClr>
                </a:solidFill>
              </a:defRPr>
            </a:lvl3pPr>
            <a:lvl4pPr marL="2520041" indent="0">
              <a:buNone/>
              <a:defRPr sz="2940">
                <a:solidFill>
                  <a:schemeClr val="tx1">
                    <a:tint val="75000"/>
                  </a:schemeClr>
                </a:solidFill>
              </a:defRPr>
            </a:lvl4pPr>
            <a:lvl5pPr marL="3360054" indent="0">
              <a:buNone/>
              <a:defRPr sz="2940">
                <a:solidFill>
                  <a:schemeClr val="tx1">
                    <a:tint val="75000"/>
                  </a:schemeClr>
                </a:solidFill>
              </a:defRPr>
            </a:lvl5pPr>
            <a:lvl6pPr marL="4200068" indent="0">
              <a:buNone/>
              <a:defRPr sz="2940">
                <a:solidFill>
                  <a:schemeClr val="tx1">
                    <a:tint val="75000"/>
                  </a:schemeClr>
                </a:solidFill>
              </a:defRPr>
            </a:lvl6pPr>
            <a:lvl7pPr marL="5040081" indent="0">
              <a:buNone/>
              <a:defRPr sz="2940">
                <a:solidFill>
                  <a:schemeClr val="tx1">
                    <a:tint val="75000"/>
                  </a:schemeClr>
                </a:solidFill>
              </a:defRPr>
            </a:lvl7pPr>
            <a:lvl8pPr marL="5880095" indent="0">
              <a:buNone/>
              <a:defRPr sz="2940">
                <a:solidFill>
                  <a:schemeClr val="tx1">
                    <a:tint val="75000"/>
                  </a:schemeClr>
                </a:solidFill>
              </a:defRPr>
            </a:lvl8pPr>
            <a:lvl9pPr marL="6720108" indent="0">
              <a:buNone/>
              <a:defRPr sz="29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5" name="Footer Placeholder 4"/>
          <p:cNvSpPr>
            <a:spLocks noGrp="1"/>
          </p:cNvSpPr>
          <p:nvPr>
            <p:ph type="ftr" sz="quarter" idx="11"/>
          </p:nvPr>
        </p:nvSpPr>
        <p:spPr/>
        <p:txBody>
          <a:bodyPr/>
          <a:lstStyle/>
          <a:p>
            <a:endParaRPr lang="zh-CN" altLang="en-US" dirty="0"/>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2876675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474655" y="3354163"/>
            <a:ext cx="15297864" cy="79945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8222456" y="3354163"/>
            <a:ext cx="15297864" cy="79945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6" name="Footer Placeholder 5"/>
          <p:cNvSpPr>
            <a:spLocks noGrp="1"/>
          </p:cNvSpPr>
          <p:nvPr>
            <p:ph type="ftr" sz="quarter" idx="11"/>
          </p:nvPr>
        </p:nvSpPr>
        <p:spPr/>
        <p:txBody>
          <a:bodyPr/>
          <a:lstStyle/>
          <a:p>
            <a:endParaRPr lang="zh-CN" altLang="en-US" dirty="0"/>
          </a:p>
        </p:txBody>
      </p:sp>
      <p:sp>
        <p:nvSpPr>
          <p:cNvPr id="7" name="Slide Number Placeholder 6"/>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1322010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79343" y="670834"/>
            <a:ext cx="31045666" cy="2435415"/>
          </a:xfrm>
        </p:spPr>
        <p:txBody>
          <a:bodyPr/>
          <a:lstStyle/>
          <a:p>
            <a:r>
              <a:rPr lang="en-US"/>
              <a:t>Click to edit Master title style</a:t>
            </a:r>
            <a:endParaRPr lang="en-US" dirty="0"/>
          </a:p>
        </p:txBody>
      </p:sp>
      <p:sp>
        <p:nvSpPr>
          <p:cNvPr id="3" name="Text Placeholder 2"/>
          <p:cNvSpPr>
            <a:spLocks noGrp="1"/>
          </p:cNvSpPr>
          <p:nvPr>
            <p:ph type="body" idx="1"/>
          </p:nvPr>
        </p:nvSpPr>
        <p:spPr>
          <a:xfrm>
            <a:off x="2479344" y="3088748"/>
            <a:ext cx="15227560" cy="1513748"/>
          </a:xfrm>
        </p:spPr>
        <p:txBody>
          <a:bodyPr anchor="b"/>
          <a:lstStyle>
            <a:lvl1pPr marL="0" indent="0">
              <a:buNone/>
              <a:defRPr sz="4410" b="1"/>
            </a:lvl1pPr>
            <a:lvl2pPr marL="840014" indent="0">
              <a:buNone/>
              <a:defRPr sz="3675" b="1"/>
            </a:lvl2pPr>
            <a:lvl3pPr marL="1680027" indent="0">
              <a:buNone/>
              <a:defRPr sz="3307" b="1"/>
            </a:lvl3pPr>
            <a:lvl4pPr marL="2520041" indent="0">
              <a:buNone/>
              <a:defRPr sz="2940" b="1"/>
            </a:lvl4pPr>
            <a:lvl5pPr marL="3360054" indent="0">
              <a:buNone/>
              <a:defRPr sz="2940" b="1"/>
            </a:lvl5pPr>
            <a:lvl6pPr marL="4200068" indent="0">
              <a:buNone/>
              <a:defRPr sz="2940" b="1"/>
            </a:lvl6pPr>
            <a:lvl7pPr marL="5040081" indent="0">
              <a:buNone/>
              <a:defRPr sz="2940" b="1"/>
            </a:lvl7pPr>
            <a:lvl8pPr marL="5880095" indent="0">
              <a:buNone/>
              <a:defRPr sz="2940" b="1"/>
            </a:lvl8pPr>
            <a:lvl9pPr marL="6720108" indent="0">
              <a:buNone/>
              <a:defRPr sz="2940" b="1"/>
            </a:lvl9pPr>
          </a:lstStyle>
          <a:p>
            <a:pPr lvl="0"/>
            <a:r>
              <a:rPr lang="en-US"/>
              <a:t>Click to edit Master text styles</a:t>
            </a:r>
          </a:p>
        </p:txBody>
      </p:sp>
      <p:sp>
        <p:nvSpPr>
          <p:cNvPr id="4" name="Content Placeholder 3"/>
          <p:cNvSpPr>
            <a:spLocks noGrp="1"/>
          </p:cNvSpPr>
          <p:nvPr>
            <p:ph sz="half" idx="2"/>
          </p:nvPr>
        </p:nvSpPr>
        <p:spPr>
          <a:xfrm>
            <a:off x="2479344" y="4602496"/>
            <a:ext cx="15227560" cy="67695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8222456" y="3088748"/>
            <a:ext cx="15302553" cy="1513748"/>
          </a:xfrm>
        </p:spPr>
        <p:txBody>
          <a:bodyPr anchor="b"/>
          <a:lstStyle>
            <a:lvl1pPr marL="0" indent="0">
              <a:buNone/>
              <a:defRPr sz="4410" b="1"/>
            </a:lvl1pPr>
            <a:lvl2pPr marL="840014" indent="0">
              <a:buNone/>
              <a:defRPr sz="3675" b="1"/>
            </a:lvl2pPr>
            <a:lvl3pPr marL="1680027" indent="0">
              <a:buNone/>
              <a:defRPr sz="3307" b="1"/>
            </a:lvl3pPr>
            <a:lvl4pPr marL="2520041" indent="0">
              <a:buNone/>
              <a:defRPr sz="2940" b="1"/>
            </a:lvl4pPr>
            <a:lvl5pPr marL="3360054" indent="0">
              <a:buNone/>
              <a:defRPr sz="2940" b="1"/>
            </a:lvl5pPr>
            <a:lvl6pPr marL="4200068" indent="0">
              <a:buNone/>
              <a:defRPr sz="2940" b="1"/>
            </a:lvl6pPr>
            <a:lvl7pPr marL="5040081" indent="0">
              <a:buNone/>
              <a:defRPr sz="2940" b="1"/>
            </a:lvl7pPr>
            <a:lvl8pPr marL="5880095" indent="0">
              <a:buNone/>
              <a:defRPr sz="2940" b="1"/>
            </a:lvl8pPr>
            <a:lvl9pPr marL="6720108" indent="0">
              <a:buNone/>
              <a:defRPr sz="2940" b="1"/>
            </a:lvl9pPr>
          </a:lstStyle>
          <a:p>
            <a:pPr lvl="0"/>
            <a:r>
              <a:rPr lang="en-US"/>
              <a:t>Click to edit Master text styles</a:t>
            </a:r>
          </a:p>
        </p:txBody>
      </p:sp>
      <p:sp>
        <p:nvSpPr>
          <p:cNvPr id="6" name="Content Placeholder 5"/>
          <p:cNvSpPr>
            <a:spLocks noGrp="1"/>
          </p:cNvSpPr>
          <p:nvPr>
            <p:ph sz="quarter" idx="4"/>
          </p:nvPr>
        </p:nvSpPr>
        <p:spPr>
          <a:xfrm>
            <a:off x="18222456" y="4602496"/>
            <a:ext cx="15302553" cy="67695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8" name="Footer Placeholder 7"/>
          <p:cNvSpPr>
            <a:spLocks noGrp="1"/>
          </p:cNvSpPr>
          <p:nvPr>
            <p:ph type="ftr" sz="quarter" idx="11"/>
          </p:nvPr>
        </p:nvSpPr>
        <p:spPr/>
        <p:txBody>
          <a:bodyPr/>
          <a:lstStyle/>
          <a:p>
            <a:endParaRPr lang="zh-CN" altLang="en-US" dirty="0"/>
          </a:p>
        </p:txBody>
      </p:sp>
      <p:sp>
        <p:nvSpPr>
          <p:cNvPr id="9" name="Slide Number Placeholder 8"/>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2075024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4" name="Footer Placeholder 3"/>
          <p:cNvSpPr>
            <a:spLocks noGrp="1"/>
          </p:cNvSpPr>
          <p:nvPr>
            <p:ph type="ftr" sz="quarter" idx="11"/>
          </p:nvPr>
        </p:nvSpPr>
        <p:spPr/>
        <p:txBody>
          <a:bodyPr/>
          <a:lstStyle/>
          <a:p>
            <a:endParaRPr lang="zh-CN" altLang="en-US" dirty="0"/>
          </a:p>
        </p:txBody>
      </p:sp>
      <p:sp>
        <p:nvSpPr>
          <p:cNvPr id="5" name="Slide Number Placeholder 4"/>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2157956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3" name="Footer Placeholder 2"/>
          <p:cNvSpPr>
            <a:spLocks noGrp="1"/>
          </p:cNvSpPr>
          <p:nvPr>
            <p:ph type="ftr" sz="quarter" idx="11"/>
          </p:nvPr>
        </p:nvSpPr>
        <p:spPr/>
        <p:txBody>
          <a:bodyPr/>
          <a:lstStyle/>
          <a:p>
            <a:endParaRPr lang="zh-CN" altLang="en-US" dirty="0"/>
          </a:p>
        </p:txBody>
      </p:sp>
      <p:sp>
        <p:nvSpPr>
          <p:cNvPr id="4" name="Slide Number Placeholder 3"/>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3673481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79344" y="839999"/>
            <a:ext cx="11609315" cy="2939997"/>
          </a:xfrm>
        </p:spPr>
        <p:txBody>
          <a:bodyPr anchor="b"/>
          <a:lstStyle>
            <a:lvl1pPr>
              <a:defRPr sz="5879"/>
            </a:lvl1pPr>
          </a:lstStyle>
          <a:p>
            <a:r>
              <a:rPr lang="en-US"/>
              <a:t>Click to edit Master title style</a:t>
            </a:r>
            <a:endParaRPr lang="en-US" dirty="0"/>
          </a:p>
        </p:txBody>
      </p:sp>
      <p:sp>
        <p:nvSpPr>
          <p:cNvPr id="3" name="Content Placeholder 2"/>
          <p:cNvSpPr>
            <a:spLocks noGrp="1"/>
          </p:cNvSpPr>
          <p:nvPr>
            <p:ph idx="1"/>
          </p:nvPr>
        </p:nvSpPr>
        <p:spPr>
          <a:xfrm>
            <a:off x="15302553" y="1814166"/>
            <a:ext cx="18222456" cy="8954158"/>
          </a:xfrm>
        </p:spPr>
        <p:txBody>
          <a:bodyPr/>
          <a:lstStyle>
            <a:lvl1pPr>
              <a:defRPr sz="5879"/>
            </a:lvl1pPr>
            <a:lvl2pPr>
              <a:defRPr sz="5144"/>
            </a:lvl2pPr>
            <a:lvl3pPr>
              <a:defRPr sz="4410"/>
            </a:lvl3pPr>
            <a:lvl4pPr>
              <a:defRPr sz="3675"/>
            </a:lvl4pPr>
            <a:lvl5pPr>
              <a:defRPr sz="3675"/>
            </a:lvl5pPr>
            <a:lvl6pPr>
              <a:defRPr sz="3675"/>
            </a:lvl6pPr>
            <a:lvl7pPr>
              <a:defRPr sz="3675"/>
            </a:lvl7pPr>
            <a:lvl8pPr>
              <a:defRPr sz="3675"/>
            </a:lvl8pPr>
            <a:lvl9pPr>
              <a:defRPr sz="36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479344" y="3779996"/>
            <a:ext cx="11609315" cy="7002911"/>
          </a:xfrm>
        </p:spPr>
        <p:txBody>
          <a:bodyPr/>
          <a:lstStyle>
            <a:lvl1pPr marL="0" indent="0">
              <a:buNone/>
              <a:defRPr sz="2940"/>
            </a:lvl1pPr>
            <a:lvl2pPr marL="840014" indent="0">
              <a:buNone/>
              <a:defRPr sz="2572"/>
            </a:lvl2pPr>
            <a:lvl3pPr marL="1680027" indent="0">
              <a:buNone/>
              <a:defRPr sz="2205"/>
            </a:lvl3pPr>
            <a:lvl4pPr marL="2520041" indent="0">
              <a:buNone/>
              <a:defRPr sz="1837"/>
            </a:lvl4pPr>
            <a:lvl5pPr marL="3360054" indent="0">
              <a:buNone/>
              <a:defRPr sz="1837"/>
            </a:lvl5pPr>
            <a:lvl6pPr marL="4200068" indent="0">
              <a:buNone/>
              <a:defRPr sz="1837"/>
            </a:lvl6pPr>
            <a:lvl7pPr marL="5040081" indent="0">
              <a:buNone/>
              <a:defRPr sz="1837"/>
            </a:lvl7pPr>
            <a:lvl8pPr marL="5880095" indent="0">
              <a:buNone/>
              <a:defRPr sz="1837"/>
            </a:lvl8pPr>
            <a:lvl9pPr marL="6720108" indent="0">
              <a:buNone/>
              <a:defRPr sz="1837"/>
            </a:lvl9pPr>
          </a:lstStyle>
          <a:p>
            <a:pPr lvl="0"/>
            <a:r>
              <a:rPr lang="en-US"/>
              <a:t>Click to edit Master text styles</a:t>
            </a:r>
          </a:p>
        </p:txBody>
      </p:sp>
      <p:sp>
        <p:nvSpPr>
          <p:cNvPr id="5" name="Date Placeholder 4"/>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6" name="Footer Placeholder 5"/>
          <p:cNvSpPr>
            <a:spLocks noGrp="1"/>
          </p:cNvSpPr>
          <p:nvPr>
            <p:ph type="ftr" sz="quarter" idx="11"/>
          </p:nvPr>
        </p:nvSpPr>
        <p:spPr/>
        <p:txBody>
          <a:bodyPr/>
          <a:lstStyle/>
          <a:p>
            <a:endParaRPr lang="zh-CN" altLang="en-US" dirty="0"/>
          </a:p>
        </p:txBody>
      </p:sp>
      <p:sp>
        <p:nvSpPr>
          <p:cNvPr id="7" name="Slide Number Placeholder 6"/>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1969242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79344" y="839999"/>
            <a:ext cx="11609315" cy="2939997"/>
          </a:xfrm>
        </p:spPr>
        <p:txBody>
          <a:bodyPr anchor="b"/>
          <a:lstStyle>
            <a:lvl1pPr>
              <a:defRPr sz="5879"/>
            </a:lvl1pPr>
          </a:lstStyle>
          <a:p>
            <a:r>
              <a:rPr lang="en-US"/>
              <a:t>Click to edit Master title style</a:t>
            </a:r>
            <a:endParaRPr lang="en-US" dirty="0"/>
          </a:p>
        </p:txBody>
      </p:sp>
      <p:sp>
        <p:nvSpPr>
          <p:cNvPr id="3" name="Picture Placeholder 2"/>
          <p:cNvSpPr>
            <a:spLocks noGrp="1" noChangeAspect="1"/>
          </p:cNvSpPr>
          <p:nvPr>
            <p:ph type="pic" idx="1"/>
          </p:nvPr>
        </p:nvSpPr>
        <p:spPr>
          <a:xfrm>
            <a:off x="15302553" y="1814166"/>
            <a:ext cx="18222456" cy="8954158"/>
          </a:xfrm>
        </p:spPr>
        <p:txBody>
          <a:bodyPr anchor="t"/>
          <a:lstStyle>
            <a:lvl1pPr marL="0" indent="0">
              <a:buNone/>
              <a:defRPr sz="5879"/>
            </a:lvl1pPr>
            <a:lvl2pPr marL="840014" indent="0">
              <a:buNone/>
              <a:defRPr sz="5144"/>
            </a:lvl2pPr>
            <a:lvl3pPr marL="1680027" indent="0">
              <a:buNone/>
              <a:defRPr sz="4410"/>
            </a:lvl3pPr>
            <a:lvl4pPr marL="2520041" indent="0">
              <a:buNone/>
              <a:defRPr sz="3675"/>
            </a:lvl4pPr>
            <a:lvl5pPr marL="3360054" indent="0">
              <a:buNone/>
              <a:defRPr sz="3675"/>
            </a:lvl5pPr>
            <a:lvl6pPr marL="4200068" indent="0">
              <a:buNone/>
              <a:defRPr sz="3675"/>
            </a:lvl6pPr>
            <a:lvl7pPr marL="5040081" indent="0">
              <a:buNone/>
              <a:defRPr sz="3675"/>
            </a:lvl7pPr>
            <a:lvl8pPr marL="5880095" indent="0">
              <a:buNone/>
              <a:defRPr sz="3675"/>
            </a:lvl8pPr>
            <a:lvl9pPr marL="6720108" indent="0">
              <a:buNone/>
              <a:defRPr sz="3675"/>
            </a:lvl9pPr>
          </a:lstStyle>
          <a:p>
            <a:r>
              <a:rPr lang="en-US"/>
              <a:t>Click icon to add picture</a:t>
            </a:r>
            <a:endParaRPr lang="en-US" dirty="0"/>
          </a:p>
        </p:txBody>
      </p:sp>
      <p:sp>
        <p:nvSpPr>
          <p:cNvPr id="4" name="Text Placeholder 3"/>
          <p:cNvSpPr>
            <a:spLocks noGrp="1"/>
          </p:cNvSpPr>
          <p:nvPr>
            <p:ph type="body" sz="half" idx="2"/>
          </p:nvPr>
        </p:nvSpPr>
        <p:spPr>
          <a:xfrm>
            <a:off x="2479344" y="3779996"/>
            <a:ext cx="11609315" cy="7002911"/>
          </a:xfrm>
        </p:spPr>
        <p:txBody>
          <a:bodyPr/>
          <a:lstStyle>
            <a:lvl1pPr marL="0" indent="0">
              <a:buNone/>
              <a:defRPr sz="2940"/>
            </a:lvl1pPr>
            <a:lvl2pPr marL="840014" indent="0">
              <a:buNone/>
              <a:defRPr sz="2572"/>
            </a:lvl2pPr>
            <a:lvl3pPr marL="1680027" indent="0">
              <a:buNone/>
              <a:defRPr sz="2205"/>
            </a:lvl3pPr>
            <a:lvl4pPr marL="2520041" indent="0">
              <a:buNone/>
              <a:defRPr sz="1837"/>
            </a:lvl4pPr>
            <a:lvl5pPr marL="3360054" indent="0">
              <a:buNone/>
              <a:defRPr sz="1837"/>
            </a:lvl5pPr>
            <a:lvl6pPr marL="4200068" indent="0">
              <a:buNone/>
              <a:defRPr sz="1837"/>
            </a:lvl6pPr>
            <a:lvl7pPr marL="5040081" indent="0">
              <a:buNone/>
              <a:defRPr sz="1837"/>
            </a:lvl7pPr>
            <a:lvl8pPr marL="5880095" indent="0">
              <a:buNone/>
              <a:defRPr sz="1837"/>
            </a:lvl8pPr>
            <a:lvl9pPr marL="6720108" indent="0">
              <a:buNone/>
              <a:defRPr sz="1837"/>
            </a:lvl9pPr>
          </a:lstStyle>
          <a:p>
            <a:pPr lvl="0"/>
            <a:r>
              <a:rPr lang="en-US"/>
              <a:t>Click to edit Master text styles</a:t>
            </a:r>
          </a:p>
        </p:txBody>
      </p:sp>
      <p:sp>
        <p:nvSpPr>
          <p:cNvPr id="5" name="Date Placeholder 4"/>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6" name="Footer Placeholder 5"/>
          <p:cNvSpPr>
            <a:spLocks noGrp="1"/>
          </p:cNvSpPr>
          <p:nvPr>
            <p:ph type="ftr" sz="quarter" idx="11"/>
          </p:nvPr>
        </p:nvSpPr>
        <p:spPr/>
        <p:txBody>
          <a:bodyPr/>
          <a:lstStyle/>
          <a:p>
            <a:endParaRPr lang="zh-CN" altLang="en-US" dirty="0"/>
          </a:p>
        </p:txBody>
      </p:sp>
      <p:sp>
        <p:nvSpPr>
          <p:cNvPr id="7" name="Slide Number Placeholder 6"/>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549708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5" name="Footer Placeholder 4"/>
          <p:cNvSpPr>
            <a:spLocks noGrp="1"/>
          </p:cNvSpPr>
          <p:nvPr>
            <p:ph type="ftr" sz="quarter" idx="11"/>
          </p:nvPr>
        </p:nvSpPr>
        <p:spPr/>
        <p:txBody>
          <a:bodyPr/>
          <a:lstStyle/>
          <a:p>
            <a:endParaRPr lang="zh-CN" altLang="en-US" dirty="0"/>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1467494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5758904" y="670833"/>
            <a:ext cx="7761416" cy="1067790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474655" y="670833"/>
            <a:ext cx="22834312" cy="106779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0FBDFE-C587-4B4C-A407-44438C67B59E}" type="datetimeFigureOut">
              <a:rPr lang="zh-CN" altLang="en-US" smtClean="0"/>
              <a:t>2025/12/13</a:t>
            </a:fld>
            <a:endParaRPr lang="zh-CN" altLang="en-US"/>
          </a:p>
        </p:txBody>
      </p:sp>
      <p:sp>
        <p:nvSpPr>
          <p:cNvPr id="5" name="Footer Placeholder 4"/>
          <p:cNvSpPr>
            <a:spLocks noGrp="1"/>
          </p:cNvSpPr>
          <p:nvPr>
            <p:ph type="ftr" sz="quarter" idx="11"/>
          </p:nvPr>
        </p:nvSpPr>
        <p:spPr/>
        <p:txBody>
          <a:bodyPr/>
          <a:lstStyle/>
          <a:p>
            <a:endParaRPr lang="zh-CN" altLang="en-US" dirty="0"/>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33884226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1796261" y="2857323"/>
            <a:ext cx="15450315" cy="8466142"/>
          </a:xfrm>
        </p:spPr>
        <p:txBody>
          <a:bodyPr vert="horz" lIns="90000" tIns="46800" rIns="90000" bIns="46800" rtlCol="0">
            <a:normAutofit/>
          </a:bodyPr>
          <a:lstStyle>
            <a:lvl1pPr>
              <a:buNone/>
              <a:defRPr sz="3458"/>
            </a:lvl1pPr>
          </a:lstStyle>
          <a:p>
            <a:pPr lvl="0"/>
            <a:endParaRPr lang="zh-CN" altLang="en-US"/>
          </a:p>
        </p:txBody>
      </p:sp>
      <p:sp>
        <p:nvSpPr>
          <p:cNvPr id="4" name="文本占位符 3"/>
          <p:cNvSpPr>
            <a:spLocks noGrp="1"/>
          </p:cNvSpPr>
          <p:nvPr>
            <p:ph type="body" sz="half" idx="2"/>
            <p:custDataLst>
              <p:tags r:id="rId2"/>
            </p:custDataLst>
          </p:nvPr>
        </p:nvSpPr>
        <p:spPr>
          <a:xfrm>
            <a:off x="18749139" y="2857323"/>
            <a:ext cx="15432964" cy="8466142"/>
          </a:xfrm>
        </p:spPr>
        <p:txBody>
          <a:bodyPr vert="horz" lIns="90000" tIns="46800" rIns="90000" bIns="46800" rtlCol="0">
            <a:normAutofit/>
          </a:bodyPr>
          <a:lstStyle>
            <a:lvl1pPr>
              <a:buNone/>
              <a:defRPr sz="3458"/>
            </a:lvl1pPr>
          </a:lstStyle>
          <a:p>
            <a:pPr lvl="0"/>
            <a:r>
              <a:rPr lang="zh-CN" altLang="en-US"/>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2025/12/13</a:t>
            </a:fld>
            <a:endParaRPr lang="zh-CN" altLang="en-US" dirty="0"/>
          </a:p>
        </p:txBody>
      </p:sp>
      <p:sp>
        <p:nvSpPr>
          <p:cNvPr id="6" name="页脚占位符 5"/>
          <p:cNvSpPr>
            <a:spLocks noGrp="1"/>
          </p:cNvSpPr>
          <p:nvPr>
            <p:ph type="ftr" sz="quarter" idx="11"/>
            <p:custDataLst>
              <p:tags r:id="rId4"/>
            </p:custDataLst>
          </p:nvPr>
        </p:nvSpPr>
        <p:spPr/>
        <p:txBody>
          <a:bodyPr/>
          <a:lstStyle/>
          <a:p>
            <a:endParaRPr lang="zh-CN" altLang="en-US" dirty="0"/>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2025/12/13</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1796260" y="1422047"/>
            <a:ext cx="32396470" cy="10073386"/>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2025/12/13</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3539378" y="4405040"/>
            <a:ext cx="28931493" cy="2030551"/>
          </a:xfrm>
        </p:spPr>
        <p:txBody>
          <a:bodyPr vert="horz" lIns="90000" tIns="46800" rIns="90000" bIns="46800" rtlCol="0" anchor="t" anchorCtr="0">
            <a:normAutofit/>
          </a:bodyPr>
          <a:lstStyle>
            <a:lvl1pPr algn="ctr">
              <a:defRPr sz="12969"/>
            </a:lvl1pPr>
          </a:lstStyle>
          <a:p>
            <a:pPr lvl="0"/>
            <a:r>
              <a:rPr lang="zh-CN" altLang="en-US"/>
              <a:t>单击此处编辑标题</a:t>
            </a:r>
          </a:p>
        </p:txBody>
      </p:sp>
      <p:sp>
        <p:nvSpPr>
          <p:cNvPr id="7" name="文本占位符 6"/>
          <p:cNvSpPr>
            <a:spLocks noGrp="1"/>
          </p:cNvSpPr>
          <p:nvPr>
            <p:ph type="body" sz="quarter" idx="13"/>
            <p:custDataLst>
              <p:tags r:id="rId5"/>
            </p:custDataLst>
          </p:nvPr>
        </p:nvSpPr>
        <p:spPr>
          <a:xfrm>
            <a:off x="3539378" y="6541417"/>
            <a:ext cx="28931493" cy="925984"/>
          </a:xfrm>
        </p:spPr>
        <p:txBody>
          <a:bodyPr lIns="90000" tIns="46800" rIns="90000" bIns="46800">
            <a:normAutofit/>
          </a:bodyPr>
          <a:lstStyle>
            <a:lvl1pPr algn="ctr">
              <a:lnSpc>
                <a:spcPct val="110000"/>
              </a:lnSpc>
              <a:buNone/>
              <a:defRPr sz="5187" spc="235"/>
            </a:lvl1pPr>
          </a:lstStyle>
          <a:p>
            <a:pPr lvl="0"/>
            <a:r>
              <a:rPr lang="zh-CN" altLang="en-US" dirty="0"/>
              <a:t>单击此处编辑母版文本样式</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474655" y="670834"/>
            <a:ext cx="31045666" cy="243541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474655" y="3354163"/>
            <a:ext cx="31045666" cy="79945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474655" y="11678323"/>
            <a:ext cx="8098869" cy="670833"/>
          </a:xfrm>
          <a:prstGeom prst="rect">
            <a:avLst/>
          </a:prstGeom>
        </p:spPr>
        <p:txBody>
          <a:bodyPr vert="horz" lIns="91440" tIns="45720" rIns="91440" bIns="45720" rtlCol="0" anchor="ctr"/>
          <a:lstStyle>
            <a:lvl1pPr algn="l">
              <a:defRPr sz="2205">
                <a:solidFill>
                  <a:schemeClr val="tx1">
                    <a:tint val="75000"/>
                  </a:schemeClr>
                </a:solidFill>
              </a:defRPr>
            </a:lvl1pPr>
          </a:lstStyle>
          <a:p>
            <a:fld id="{760FBDFE-C587-4B4C-A407-44438C67B59E}" type="datetimeFigureOut">
              <a:rPr lang="zh-CN" altLang="en-US" smtClean="0"/>
              <a:t>2025/12/13</a:t>
            </a:fld>
            <a:endParaRPr lang="zh-CN" altLang="en-US"/>
          </a:p>
        </p:txBody>
      </p:sp>
      <p:sp>
        <p:nvSpPr>
          <p:cNvPr id="5" name="Footer Placeholder 4"/>
          <p:cNvSpPr>
            <a:spLocks noGrp="1"/>
          </p:cNvSpPr>
          <p:nvPr>
            <p:ph type="ftr" sz="quarter" idx="3"/>
          </p:nvPr>
        </p:nvSpPr>
        <p:spPr>
          <a:xfrm>
            <a:off x="11923336" y="11678323"/>
            <a:ext cx="12148304" cy="670833"/>
          </a:xfrm>
          <a:prstGeom prst="rect">
            <a:avLst/>
          </a:prstGeom>
        </p:spPr>
        <p:txBody>
          <a:bodyPr vert="horz" lIns="91440" tIns="45720" rIns="91440" bIns="45720" rtlCol="0" anchor="ctr"/>
          <a:lstStyle>
            <a:lvl1pPr algn="ctr">
              <a:defRPr sz="2205">
                <a:solidFill>
                  <a:schemeClr val="tx1">
                    <a:tint val="75000"/>
                  </a:schemeClr>
                </a:solidFill>
              </a:defRPr>
            </a:lvl1pPr>
          </a:lstStyle>
          <a:p>
            <a:endParaRPr lang="zh-CN" altLang="en-US" dirty="0"/>
          </a:p>
        </p:txBody>
      </p:sp>
      <p:sp>
        <p:nvSpPr>
          <p:cNvPr id="6" name="Slide Number Placeholder 5"/>
          <p:cNvSpPr>
            <a:spLocks noGrp="1"/>
          </p:cNvSpPr>
          <p:nvPr>
            <p:ph type="sldNum" sz="quarter" idx="4"/>
          </p:nvPr>
        </p:nvSpPr>
        <p:spPr>
          <a:xfrm>
            <a:off x="25421451" y="11678323"/>
            <a:ext cx="8098869" cy="670833"/>
          </a:xfrm>
          <a:prstGeom prst="rect">
            <a:avLst/>
          </a:prstGeom>
        </p:spPr>
        <p:txBody>
          <a:bodyPr vert="horz" lIns="91440" tIns="45720" rIns="91440" bIns="45720" rtlCol="0" anchor="ctr"/>
          <a:lstStyle>
            <a:lvl1pPr algn="r">
              <a:defRPr sz="2205">
                <a:solidFill>
                  <a:schemeClr val="tx1">
                    <a:tint val="75000"/>
                  </a:schemeClr>
                </a:solidFill>
              </a:defRPr>
            </a:lvl1pPr>
          </a:lstStyle>
          <a:p>
            <a:fld id="{49AE70B2-8BF9-45C0-BB95-33D1B9D3A854}" type="slidenum">
              <a:rPr lang="zh-CN" altLang="en-US" smtClean="0"/>
              <a:t>‹#›</a:t>
            </a:fld>
            <a:endParaRPr lang="zh-CN" altLang="en-US" dirty="0"/>
          </a:p>
        </p:txBody>
      </p:sp>
    </p:spTree>
    <p:extLst>
      <p:ext uri="{BB962C8B-B14F-4D97-AF65-F5344CB8AC3E}">
        <p14:creationId xmlns:p14="http://schemas.microsoft.com/office/powerpoint/2010/main" val="1873062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56" r:id="rId12"/>
    <p:sldLayoutId id="2147483658" r:id="rId13"/>
    <p:sldLayoutId id="2147483659" r:id="rId14"/>
  </p:sldLayoutIdLst>
  <p:txStyles>
    <p:titleStyle>
      <a:lvl1pPr algn="l" defTabSz="1680027" rtl="0" eaLnBrk="1" latinLnBrk="0" hangingPunct="1">
        <a:lnSpc>
          <a:spcPct val="90000"/>
        </a:lnSpc>
        <a:spcBef>
          <a:spcPct val="0"/>
        </a:spcBef>
        <a:buNone/>
        <a:defRPr sz="8084" kern="1200">
          <a:solidFill>
            <a:schemeClr val="tx1"/>
          </a:solidFill>
          <a:latin typeface="+mj-lt"/>
          <a:ea typeface="+mj-ea"/>
          <a:cs typeface="+mj-cs"/>
        </a:defRPr>
      </a:lvl1pPr>
    </p:titleStyle>
    <p:bodyStyle>
      <a:lvl1pPr marL="420007" indent="-420007" algn="l" defTabSz="1680027" rtl="0" eaLnBrk="1" latinLnBrk="0" hangingPunct="1">
        <a:lnSpc>
          <a:spcPct val="90000"/>
        </a:lnSpc>
        <a:spcBef>
          <a:spcPts val="1837"/>
        </a:spcBef>
        <a:buFont typeface="Arial" panose="020B0604020202020204" pitchFamily="34" charset="0"/>
        <a:buChar char="•"/>
        <a:defRPr sz="5144" kern="1200">
          <a:solidFill>
            <a:schemeClr val="tx1"/>
          </a:solidFill>
          <a:latin typeface="+mn-lt"/>
          <a:ea typeface="+mn-ea"/>
          <a:cs typeface="+mn-cs"/>
        </a:defRPr>
      </a:lvl1pPr>
      <a:lvl2pPr marL="1260020" indent="-420007" algn="l" defTabSz="1680027" rtl="0" eaLnBrk="1" latinLnBrk="0" hangingPunct="1">
        <a:lnSpc>
          <a:spcPct val="90000"/>
        </a:lnSpc>
        <a:spcBef>
          <a:spcPts val="919"/>
        </a:spcBef>
        <a:buFont typeface="Arial" panose="020B0604020202020204" pitchFamily="34" charset="0"/>
        <a:buChar char="•"/>
        <a:defRPr sz="4410" kern="1200">
          <a:solidFill>
            <a:schemeClr val="tx1"/>
          </a:solidFill>
          <a:latin typeface="+mn-lt"/>
          <a:ea typeface="+mn-ea"/>
          <a:cs typeface="+mn-cs"/>
        </a:defRPr>
      </a:lvl2pPr>
      <a:lvl3pPr marL="2100034" indent="-420007" algn="l" defTabSz="1680027" rtl="0" eaLnBrk="1" latinLnBrk="0" hangingPunct="1">
        <a:lnSpc>
          <a:spcPct val="90000"/>
        </a:lnSpc>
        <a:spcBef>
          <a:spcPts val="919"/>
        </a:spcBef>
        <a:buFont typeface="Arial" panose="020B0604020202020204" pitchFamily="34" charset="0"/>
        <a:buChar char="•"/>
        <a:defRPr sz="3675" kern="1200">
          <a:solidFill>
            <a:schemeClr val="tx1"/>
          </a:solidFill>
          <a:latin typeface="+mn-lt"/>
          <a:ea typeface="+mn-ea"/>
          <a:cs typeface="+mn-cs"/>
        </a:defRPr>
      </a:lvl3pPr>
      <a:lvl4pPr marL="2940047" indent="-420007" algn="l" defTabSz="1680027" rtl="0" eaLnBrk="1" latinLnBrk="0" hangingPunct="1">
        <a:lnSpc>
          <a:spcPct val="90000"/>
        </a:lnSpc>
        <a:spcBef>
          <a:spcPts val="919"/>
        </a:spcBef>
        <a:buFont typeface="Arial" panose="020B0604020202020204" pitchFamily="34" charset="0"/>
        <a:buChar char="•"/>
        <a:defRPr sz="3307" kern="1200">
          <a:solidFill>
            <a:schemeClr val="tx1"/>
          </a:solidFill>
          <a:latin typeface="+mn-lt"/>
          <a:ea typeface="+mn-ea"/>
          <a:cs typeface="+mn-cs"/>
        </a:defRPr>
      </a:lvl4pPr>
      <a:lvl5pPr marL="3780061" indent="-420007" algn="l" defTabSz="1680027" rtl="0" eaLnBrk="1" latinLnBrk="0" hangingPunct="1">
        <a:lnSpc>
          <a:spcPct val="90000"/>
        </a:lnSpc>
        <a:spcBef>
          <a:spcPts val="919"/>
        </a:spcBef>
        <a:buFont typeface="Arial" panose="020B0604020202020204" pitchFamily="34" charset="0"/>
        <a:buChar char="•"/>
        <a:defRPr sz="3307" kern="1200">
          <a:solidFill>
            <a:schemeClr val="tx1"/>
          </a:solidFill>
          <a:latin typeface="+mn-lt"/>
          <a:ea typeface="+mn-ea"/>
          <a:cs typeface="+mn-cs"/>
        </a:defRPr>
      </a:lvl5pPr>
      <a:lvl6pPr marL="4620075" indent="-420007" algn="l" defTabSz="1680027" rtl="0" eaLnBrk="1" latinLnBrk="0" hangingPunct="1">
        <a:lnSpc>
          <a:spcPct val="90000"/>
        </a:lnSpc>
        <a:spcBef>
          <a:spcPts val="919"/>
        </a:spcBef>
        <a:buFont typeface="Arial" panose="020B0604020202020204" pitchFamily="34" charset="0"/>
        <a:buChar char="•"/>
        <a:defRPr sz="3307" kern="1200">
          <a:solidFill>
            <a:schemeClr val="tx1"/>
          </a:solidFill>
          <a:latin typeface="+mn-lt"/>
          <a:ea typeface="+mn-ea"/>
          <a:cs typeface="+mn-cs"/>
        </a:defRPr>
      </a:lvl6pPr>
      <a:lvl7pPr marL="5460088" indent="-420007" algn="l" defTabSz="1680027" rtl="0" eaLnBrk="1" latinLnBrk="0" hangingPunct="1">
        <a:lnSpc>
          <a:spcPct val="90000"/>
        </a:lnSpc>
        <a:spcBef>
          <a:spcPts val="919"/>
        </a:spcBef>
        <a:buFont typeface="Arial" panose="020B0604020202020204" pitchFamily="34" charset="0"/>
        <a:buChar char="•"/>
        <a:defRPr sz="3307" kern="1200">
          <a:solidFill>
            <a:schemeClr val="tx1"/>
          </a:solidFill>
          <a:latin typeface="+mn-lt"/>
          <a:ea typeface="+mn-ea"/>
          <a:cs typeface="+mn-cs"/>
        </a:defRPr>
      </a:lvl7pPr>
      <a:lvl8pPr marL="6300102" indent="-420007" algn="l" defTabSz="1680027" rtl="0" eaLnBrk="1" latinLnBrk="0" hangingPunct="1">
        <a:lnSpc>
          <a:spcPct val="90000"/>
        </a:lnSpc>
        <a:spcBef>
          <a:spcPts val="919"/>
        </a:spcBef>
        <a:buFont typeface="Arial" panose="020B0604020202020204" pitchFamily="34" charset="0"/>
        <a:buChar char="•"/>
        <a:defRPr sz="3307" kern="1200">
          <a:solidFill>
            <a:schemeClr val="tx1"/>
          </a:solidFill>
          <a:latin typeface="+mn-lt"/>
          <a:ea typeface="+mn-ea"/>
          <a:cs typeface="+mn-cs"/>
        </a:defRPr>
      </a:lvl8pPr>
      <a:lvl9pPr marL="7140115" indent="-420007" algn="l" defTabSz="1680027" rtl="0" eaLnBrk="1" latinLnBrk="0" hangingPunct="1">
        <a:lnSpc>
          <a:spcPct val="90000"/>
        </a:lnSpc>
        <a:spcBef>
          <a:spcPts val="919"/>
        </a:spcBef>
        <a:buFont typeface="Arial" panose="020B0604020202020204" pitchFamily="34" charset="0"/>
        <a:buChar char="•"/>
        <a:defRPr sz="3307" kern="1200">
          <a:solidFill>
            <a:schemeClr val="tx1"/>
          </a:solidFill>
          <a:latin typeface="+mn-lt"/>
          <a:ea typeface="+mn-ea"/>
          <a:cs typeface="+mn-cs"/>
        </a:defRPr>
      </a:lvl9pPr>
    </p:bodyStyle>
    <p:otherStyle>
      <a:defPPr>
        <a:defRPr lang="en-US"/>
      </a:defPPr>
      <a:lvl1pPr marL="0" algn="l" defTabSz="1680027" rtl="0" eaLnBrk="1" latinLnBrk="0" hangingPunct="1">
        <a:defRPr sz="3307" kern="1200">
          <a:solidFill>
            <a:schemeClr val="tx1"/>
          </a:solidFill>
          <a:latin typeface="+mn-lt"/>
          <a:ea typeface="+mn-ea"/>
          <a:cs typeface="+mn-cs"/>
        </a:defRPr>
      </a:lvl1pPr>
      <a:lvl2pPr marL="840014" algn="l" defTabSz="1680027" rtl="0" eaLnBrk="1" latinLnBrk="0" hangingPunct="1">
        <a:defRPr sz="3307" kern="1200">
          <a:solidFill>
            <a:schemeClr val="tx1"/>
          </a:solidFill>
          <a:latin typeface="+mn-lt"/>
          <a:ea typeface="+mn-ea"/>
          <a:cs typeface="+mn-cs"/>
        </a:defRPr>
      </a:lvl2pPr>
      <a:lvl3pPr marL="1680027" algn="l" defTabSz="1680027" rtl="0" eaLnBrk="1" latinLnBrk="0" hangingPunct="1">
        <a:defRPr sz="3307" kern="1200">
          <a:solidFill>
            <a:schemeClr val="tx1"/>
          </a:solidFill>
          <a:latin typeface="+mn-lt"/>
          <a:ea typeface="+mn-ea"/>
          <a:cs typeface="+mn-cs"/>
        </a:defRPr>
      </a:lvl3pPr>
      <a:lvl4pPr marL="2520041" algn="l" defTabSz="1680027" rtl="0" eaLnBrk="1" latinLnBrk="0" hangingPunct="1">
        <a:defRPr sz="3307" kern="1200">
          <a:solidFill>
            <a:schemeClr val="tx1"/>
          </a:solidFill>
          <a:latin typeface="+mn-lt"/>
          <a:ea typeface="+mn-ea"/>
          <a:cs typeface="+mn-cs"/>
        </a:defRPr>
      </a:lvl4pPr>
      <a:lvl5pPr marL="3360054" algn="l" defTabSz="1680027" rtl="0" eaLnBrk="1" latinLnBrk="0" hangingPunct="1">
        <a:defRPr sz="3307" kern="1200">
          <a:solidFill>
            <a:schemeClr val="tx1"/>
          </a:solidFill>
          <a:latin typeface="+mn-lt"/>
          <a:ea typeface="+mn-ea"/>
          <a:cs typeface="+mn-cs"/>
        </a:defRPr>
      </a:lvl5pPr>
      <a:lvl6pPr marL="4200068" algn="l" defTabSz="1680027" rtl="0" eaLnBrk="1" latinLnBrk="0" hangingPunct="1">
        <a:defRPr sz="3307" kern="1200">
          <a:solidFill>
            <a:schemeClr val="tx1"/>
          </a:solidFill>
          <a:latin typeface="+mn-lt"/>
          <a:ea typeface="+mn-ea"/>
          <a:cs typeface="+mn-cs"/>
        </a:defRPr>
      </a:lvl6pPr>
      <a:lvl7pPr marL="5040081" algn="l" defTabSz="1680027" rtl="0" eaLnBrk="1" latinLnBrk="0" hangingPunct="1">
        <a:defRPr sz="3307" kern="1200">
          <a:solidFill>
            <a:schemeClr val="tx1"/>
          </a:solidFill>
          <a:latin typeface="+mn-lt"/>
          <a:ea typeface="+mn-ea"/>
          <a:cs typeface="+mn-cs"/>
        </a:defRPr>
      </a:lvl7pPr>
      <a:lvl8pPr marL="5880095" algn="l" defTabSz="1680027" rtl="0" eaLnBrk="1" latinLnBrk="0" hangingPunct="1">
        <a:defRPr sz="3307" kern="1200">
          <a:solidFill>
            <a:schemeClr val="tx1"/>
          </a:solidFill>
          <a:latin typeface="+mn-lt"/>
          <a:ea typeface="+mn-ea"/>
          <a:cs typeface="+mn-cs"/>
        </a:defRPr>
      </a:lvl8pPr>
      <a:lvl9pPr marL="6720108" algn="l" defTabSz="1680027" rtl="0" eaLnBrk="1" latinLnBrk="0" hangingPunct="1">
        <a:defRPr sz="330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notesSlide" Target="../notesSlides/notesSlide1.xml"/><Relationship Id="rId7" Type="http://schemas.openxmlformats.org/officeDocument/2006/relationships/image" Target="../media/image4.png"/><Relationship Id="rId2" Type="http://schemas.openxmlformats.org/officeDocument/2006/relationships/slideLayout" Target="../slideLayouts/slideLayout1.xml"/><Relationship Id="rId1" Type="http://schemas.openxmlformats.org/officeDocument/2006/relationships/tags" Target="../tags/tag16.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1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18.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tags" Target="../tags/tag21.xml"/><Relationship Id="rId7" Type="http://schemas.openxmlformats.org/officeDocument/2006/relationships/image" Target="../media/image6.jpeg"/><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notesSlide" Target="../notesSlides/notesSlide4.xml"/><Relationship Id="rId5" Type="http://schemas.openxmlformats.org/officeDocument/2006/relationships/slideLayout" Target="../slideLayouts/slideLayout1.xml"/><Relationship Id="rId4" Type="http://schemas.openxmlformats.org/officeDocument/2006/relationships/tags" Target="../tags/tag22.xml"/><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2.jpeg"/><Relationship Id="rId13" Type="http://schemas.openxmlformats.org/officeDocument/2006/relationships/image" Target="../media/image8.png"/><Relationship Id="rId3" Type="http://schemas.openxmlformats.org/officeDocument/2006/relationships/tags" Target="../tags/tag25.xml"/><Relationship Id="rId7" Type="http://schemas.openxmlformats.org/officeDocument/2006/relationships/image" Target="../media/image11.jpeg"/><Relationship Id="rId12" Type="http://schemas.openxmlformats.org/officeDocument/2006/relationships/image" Target="../media/image16.jpeg"/><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image" Target="../media/image10.jpeg"/><Relationship Id="rId11" Type="http://schemas.openxmlformats.org/officeDocument/2006/relationships/image" Target="../media/image15.jpeg"/><Relationship Id="rId5" Type="http://schemas.openxmlformats.org/officeDocument/2006/relationships/notesSlide" Target="../notesSlides/notesSlide5.xml"/><Relationship Id="rId10" Type="http://schemas.openxmlformats.org/officeDocument/2006/relationships/image" Target="../media/image14.jpeg"/><Relationship Id="rId4" Type="http://schemas.openxmlformats.org/officeDocument/2006/relationships/slideLayout" Target="../slideLayouts/slideLayout1.xml"/><Relationship Id="rId9" Type="http://schemas.openxmlformats.org/officeDocument/2006/relationships/image" Target="../media/image13.jpeg"/></Relationships>
</file>

<file path=ppt/slides/_rels/slide6.xml.rels><?xml version="1.0" encoding="UTF-8" standalone="yes"?>
<Relationships xmlns="http://schemas.openxmlformats.org/package/2006/relationships"><Relationship Id="rId8" Type="http://schemas.openxmlformats.org/officeDocument/2006/relationships/slideLayout" Target="../slideLayouts/slideLayout1.xml"/><Relationship Id="rId13" Type="http://schemas.openxmlformats.org/officeDocument/2006/relationships/image" Target="../media/image19.png"/><Relationship Id="rId3" Type="http://schemas.openxmlformats.org/officeDocument/2006/relationships/video" Target="../media/media1.mp4"/><Relationship Id="rId7" Type="http://schemas.openxmlformats.org/officeDocument/2006/relationships/video" Target="../media/media3.mp4"/><Relationship Id="rId12" Type="http://schemas.openxmlformats.org/officeDocument/2006/relationships/image" Target="../media/image18.png"/><Relationship Id="rId2" Type="http://schemas.microsoft.com/office/2007/relationships/media" Target="../media/media1.mp4"/><Relationship Id="rId1" Type="http://schemas.openxmlformats.org/officeDocument/2006/relationships/tags" Target="../tags/tag26.xml"/><Relationship Id="rId6" Type="http://schemas.microsoft.com/office/2007/relationships/media" Target="../media/media3.mp4"/><Relationship Id="rId11" Type="http://schemas.openxmlformats.org/officeDocument/2006/relationships/image" Target="../media/image17.png"/><Relationship Id="rId5" Type="http://schemas.openxmlformats.org/officeDocument/2006/relationships/video" Target="../media/media2.mp4"/><Relationship Id="rId10" Type="http://schemas.openxmlformats.org/officeDocument/2006/relationships/image" Target="../media/image10.jpeg"/><Relationship Id="rId4" Type="http://schemas.microsoft.com/office/2007/relationships/media" Target="../media/media2.mp4"/><Relationship Id="rId9" Type="http://schemas.openxmlformats.org/officeDocument/2006/relationships/notesSlide" Target="../notesSlides/notesSlide6.xml"/><Relationship Id="rId1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21.jpeg"/><Relationship Id="rId13" Type="http://schemas.openxmlformats.org/officeDocument/2006/relationships/image" Target="../media/image26.png"/><Relationship Id="rId3" Type="http://schemas.openxmlformats.org/officeDocument/2006/relationships/tags" Target="../tags/tag29.xml"/><Relationship Id="rId7" Type="http://schemas.openxmlformats.org/officeDocument/2006/relationships/image" Target="../media/image20.jpeg"/><Relationship Id="rId12" Type="http://schemas.openxmlformats.org/officeDocument/2006/relationships/image" Target="../media/image25.jpeg"/><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image" Target="../media/image10.jpeg"/><Relationship Id="rId11" Type="http://schemas.openxmlformats.org/officeDocument/2006/relationships/image" Target="../media/image24.jpeg"/><Relationship Id="rId5" Type="http://schemas.openxmlformats.org/officeDocument/2006/relationships/notesSlide" Target="../notesSlides/notesSlide7.xml"/><Relationship Id="rId10" Type="http://schemas.openxmlformats.org/officeDocument/2006/relationships/image" Target="../media/image23.jpeg"/><Relationship Id="rId4" Type="http://schemas.openxmlformats.org/officeDocument/2006/relationships/slideLayout" Target="../slideLayouts/slideLayout1.xml"/><Relationship Id="rId9" Type="http://schemas.openxmlformats.org/officeDocument/2006/relationships/image" Target="../media/image22.jpeg"/><Relationship Id="rId1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tags" Target="../tags/tag32.xml"/><Relationship Id="rId7" Type="http://schemas.openxmlformats.org/officeDocument/2006/relationships/image" Target="../media/image27.jpeg"/><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image" Target="../media/image10.jpeg"/><Relationship Id="rId11" Type="http://schemas.openxmlformats.org/officeDocument/2006/relationships/image" Target="../media/image8.png"/><Relationship Id="rId5" Type="http://schemas.openxmlformats.org/officeDocument/2006/relationships/notesSlide" Target="../notesSlides/notesSlide8.xml"/><Relationship Id="rId10" Type="http://schemas.openxmlformats.org/officeDocument/2006/relationships/image" Target="../media/image30.png"/><Relationship Id="rId4" Type="http://schemas.openxmlformats.org/officeDocument/2006/relationships/slideLayout" Target="../slideLayouts/slideLayout1.xml"/><Relationship Id="rId9" Type="http://schemas.openxmlformats.org/officeDocument/2006/relationships/image" Target="../media/image29.jpeg"/></Relationships>
</file>

<file path=ppt/slides/_rels/slide9.xml.rels><?xml version="1.0" encoding="UTF-8" standalone="yes"?>
<Relationships xmlns="http://schemas.openxmlformats.org/package/2006/relationships"><Relationship Id="rId8" Type="http://schemas.microsoft.com/office/2007/relationships/media" Target="../media/media6.mp4"/><Relationship Id="rId13" Type="http://schemas.openxmlformats.org/officeDocument/2006/relationships/notesSlide" Target="../notesSlides/notesSlide9.xml"/><Relationship Id="rId18" Type="http://schemas.openxmlformats.org/officeDocument/2006/relationships/image" Target="../media/image34.png"/><Relationship Id="rId3" Type="http://schemas.openxmlformats.org/officeDocument/2006/relationships/tags" Target="../tags/tag35.xml"/><Relationship Id="rId21" Type="http://schemas.openxmlformats.org/officeDocument/2006/relationships/image" Target="../media/image37.jpeg"/><Relationship Id="rId7" Type="http://schemas.openxmlformats.org/officeDocument/2006/relationships/video" Target="../media/media5.mp4"/><Relationship Id="rId12" Type="http://schemas.openxmlformats.org/officeDocument/2006/relationships/slideLayout" Target="../slideLayouts/slideLayout1.xml"/><Relationship Id="rId17" Type="http://schemas.openxmlformats.org/officeDocument/2006/relationships/image" Target="../media/image33.png"/><Relationship Id="rId2" Type="http://schemas.openxmlformats.org/officeDocument/2006/relationships/tags" Target="../tags/tag34.xml"/><Relationship Id="rId16" Type="http://schemas.openxmlformats.org/officeDocument/2006/relationships/image" Target="../media/image32.png"/><Relationship Id="rId20" Type="http://schemas.openxmlformats.org/officeDocument/2006/relationships/image" Target="../media/image36.jpeg"/><Relationship Id="rId1" Type="http://schemas.openxmlformats.org/officeDocument/2006/relationships/tags" Target="../tags/tag33.xml"/><Relationship Id="rId6" Type="http://schemas.microsoft.com/office/2007/relationships/media" Target="../media/media5.mp4"/><Relationship Id="rId11" Type="http://schemas.openxmlformats.org/officeDocument/2006/relationships/video" Target="../media/media7.mp4"/><Relationship Id="rId5" Type="http://schemas.openxmlformats.org/officeDocument/2006/relationships/video" Target="../media/media4.mp4"/><Relationship Id="rId15" Type="http://schemas.openxmlformats.org/officeDocument/2006/relationships/image" Target="../media/image31.png"/><Relationship Id="rId23" Type="http://schemas.openxmlformats.org/officeDocument/2006/relationships/image" Target="../media/image8.png"/><Relationship Id="rId10" Type="http://schemas.microsoft.com/office/2007/relationships/media" Target="../media/media7.mp4"/><Relationship Id="rId19" Type="http://schemas.openxmlformats.org/officeDocument/2006/relationships/image" Target="../media/image35.jpeg"/><Relationship Id="rId4" Type="http://schemas.microsoft.com/office/2007/relationships/media" Target="../media/media4.mp4"/><Relationship Id="rId9" Type="http://schemas.openxmlformats.org/officeDocument/2006/relationships/video" Target="../media/media6.mp4"/><Relationship Id="rId14" Type="http://schemas.openxmlformats.org/officeDocument/2006/relationships/image" Target="../media/image10.jpeg"/><Relationship Id="rId22" Type="http://schemas.openxmlformats.org/officeDocument/2006/relationships/image" Target="../media/image38.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ags" Target="../tags/tag36.xml"/><Relationship Id="rId5" Type="http://schemas.openxmlformats.org/officeDocument/2006/relationships/image" Target="../media/image8.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notesSlide" Target="../notesSlides/notesSlide11.xml"/><Relationship Id="rId7" Type="http://schemas.openxmlformats.org/officeDocument/2006/relationships/image" Target="../media/image41.png"/><Relationship Id="rId2" Type="http://schemas.openxmlformats.org/officeDocument/2006/relationships/slideLayout" Target="../slideLayouts/slideLayout1.xml"/><Relationship Id="rId1" Type="http://schemas.openxmlformats.org/officeDocument/2006/relationships/tags" Target="../tags/tag37.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10.jpeg"/><Relationship Id="rId9"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notesSlide" Target="../notesSlides/notesSlide12.xml"/><Relationship Id="rId7" Type="http://schemas.openxmlformats.org/officeDocument/2006/relationships/image" Target="../media/image45.jpeg"/><Relationship Id="rId2" Type="http://schemas.openxmlformats.org/officeDocument/2006/relationships/slideLayout" Target="../slideLayouts/slideLayout1.xml"/><Relationship Id="rId1" Type="http://schemas.openxmlformats.org/officeDocument/2006/relationships/tags" Target="../tags/tag38.xml"/><Relationship Id="rId6" Type="http://schemas.openxmlformats.org/officeDocument/2006/relationships/image" Target="../media/image44.jpeg"/><Relationship Id="rId11" Type="http://schemas.openxmlformats.org/officeDocument/2006/relationships/image" Target="../media/image8.png"/><Relationship Id="rId5" Type="http://schemas.openxmlformats.org/officeDocument/2006/relationships/image" Target="../media/image43.jpeg"/><Relationship Id="rId10" Type="http://schemas.openxmlformats.org/officeDocument/2006/relationships/image" Target="../media/image48.png"/><Relationship Id="rId4" Type="http://schemas.openxmlformats.org/officeDocument/2006/relationships/image" Target="../media/image10.jpeg"/><Relationship Id="rId9" Type="http://schemas.openxmlformats.org/officeDocument/2006/relationships/image" Target="../media/image47.jpeg"/></Relationships>
</file>

<file path=ppt/slides/_rels/slide13.xml.rels><?xml version="1.0" encoding="UTF-8" standalone="yes"?>
<Relationships xmlns="http://schemas.openxmlformats.org/package/2006/relationships"><Relationship Id="rId8" Type="http://schemas.openxmlformats.org/officeDocument/2006/relationships/slideLayout" Target="../slideLayouts/slideLayout1.xml"/><Relationship Id="rId13" Type="http://schemas.openxmlformats.org/officeDocument/2006/relationships/image" Target="../media/image51.png"/><Relationship Id="rId3" Type="http://schemas.openxmlformats.org/officeDocument/2006/relationships/video" Target="../media/media8.mp4"/><Relationship Id="rId7" Type="http://schemas.openxmlformats.org/officeDocument/2006/relationships/video" Target="../media/media10.mp4"/><Relationship Id="rId12" Type="http://schemas.openxmlformats.org/officeDocument/2006/relationships/image" Target="../media/image50.png"/><Relationship Id="rId2" Type="http://schemas.microsoft.com/office/2007/relationships/media" Target="../media/media8.mp4"/><Relationship Id="rId1" Type="http://schemas.openxmlformats.org/officeDocument/2006/relationships/tags" Target="../tags/tag39.xml"/><Relationship Id="rId6" Type="http://schemas.microsoft.com/office/2007/relationships/media" Target="../media/media10.mp4"/><Relationship Id="rId11" Type="http://schemas.openxmlformats.org/officeDocument/2006/relationships/image" Target="../media/image49.png"/><Relationship Id="rId5" Type="http://schemas.openxmlformats.org/officeDocument/2006/relationships/audio" Target="../media/media9.mp3"/><Relationship Id="rId15" Type="http://schemas.openxmlformats.org/officeDocument/2006/relationships/image" Target="../media/image8.png"/><Relationship Id="rId10" Type="http://schemas.openxmlformats.org/officeDocument/2006/relationships/image" Target="../media/image10.jpeg"/><Relationship Id="rId4" Type="http://schemas.microsoft.com/office/2007/relationships/media" Target="../media/media9.mp3"/><Relationship Id="rId9" Type="http://schemas.openxmlformats.org/officeDocument/2006/relationships/notesSlide" Target="../notesSlides/notesSlide13.xml"/><Relationship Id="rId14" Type="http://schemas.openxmlformats.org/officeDocument/2006/relationships/image" Target="../media/image52.png"/></Relationships>
</file>

<file path=ppt/slides/_rels/slide1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video" Target="../media/media11.mp4"/><Relationship Id="rId7" Type="http://schemas.openxmlformats.org/officeDocument/2006/relationships/notesSlide" Target="../notesSlides/notesSlide14.xml"/><Relationship Id="rId12" Type="http://schemas.openxmlformats.org/officeDocument/2006/relationships/image" Target="../media/image8.png"/><Relationship Id="rId2" Type="http://schemas.microsoft.com/office/2007/relationships/media" Target="../media/media11.mp4"/><Relationship Id="rId1" Type="http://schemas.openxmlformats.org/officeDocument/2006/relationships/tags" Target="../tags/tag40.xml"/><Relationship Id="rId6" Type="http://schemas.openxmlformats.org/officeDocument/2006/relationships/slideLayout" Target="../slideLayouts/slideLayout1.xml"/><Relationship Id="rId11" Type="http://schemas.openxmlformats.org/officeDocument/2006/relationships/image" Target="../media/image55.png"/><Relationship Id="rId5" Type="http://schemas.openxmlformats.org/officeDocument/2006/relationships/video" Target="../media/media12.mp4"/><Relationship Id="rId10" Type="http://schemas.openxmlformats.org/officeDocument/2006/relationships/image" Target="../media/image54.jpeg"/><Relationship Id="rId4" Type="http://schemas.microsoft.com/office/2007/relationships/media" Target="../media/media12.mp4"/><Relationship Id="rId9" Type="http://schemas.openxmlformats.org/officeDocument/2006/relationships/image" Target="../media/image53.png"/></Relationships>
</file>

<file path=ppt/slides/_rels/slide15.xml.rels><?xml version="1.0" encoding="UTF-8" standalone="yes"?>
<Relationships xmlns="http://schemas.openxmlformats.org/package/2006/relationships"><Relationship Id="rId8" Type="http://schemas.microsoft.com/office/2007/relationships/media" Target="../media/media16.mp4"/><Relationship Id="rId13" Type="http://schemas.openxmlformats.org/officeDocument/2006/relationships/image" Target="../media/image8.png"/><Relationship Id="rId3" Type="http://schemas.openxmlformats.org/officeDocument/2006/relationships/video" Target="../media/media13.mp4"/><Relationship Id="rId7" Type="http://schemas.openxmlformats.org/officeDocument/2006/relationships/video" Target="../media/media15.mp4"/><Relationship Id="rId12" Type="http://schemas.openxmlformats.org/officeDocument/2006/relationships/image" Target="../media/image10.jpeg"/><Relationship Id="rId17" Type="http://schemas.openxmlformats.org/officeDocument/2006/relationships/image" Target="../media/image59.png"/><Relationship Id="rId2" Type="http://schemas.microsoft.com/office/2007/relationships/media" Target="../media/media13.mp4"/><Relationship Id="rId16" Type="http://schemas.openxmlformats.org/officeDocument/2006/relationships/image" Target="../media/image58.png"/><Relationship Id="rId1" Type="http://schemas.openxmlformats.org/officeDocument/2006/relationships/tags" Target="../tags/tag41.xml"/><Relationship Id="rId6" Type="http://schemas.microsoft.com/office/2007/relationships/media" Target="../media/media15.mp4"/><Relationship Id="rId11" Type="http://schemas.openxmlformats.org/officeDocument/2006/relationships/notesSlide" Target="../notesSlides/notesSlide15.xml"/><Relationship Id="rId5" Type="http://schemas.openxmlformats.org/officeDocument/2006/relationships/video" Target="../media/media14.mp4"/><Relationship Id="rId15" Type="http://schemas.openxmlformats.org/officeDocument/2006/relationships/image" Target="../media/image57.png"/><Relationship Id="rId10" Type="http://schemas.openxmlformats.org/officeDocument/2006/relationships/slideLayout" Target="../slideLayouts/slideLayout1.xml"/><Relationship Id="rId4" Type="http://schemas.microsoft.com/office/2007/relationships/media" Target="../media/media14.mp4"/><Relationship Id="rId9" Type="http://schemas.openxmlformats.org/officeDocument/2006/relationships/video" Target="../media/media16.mp4"/><Relationship Id="rId14" Type="http://schemas.openxmlformats.org/officeDocument/2006/relationships/image" Target="../media/image56.png"/></Relationships>
</file>

<file path=ppt/slides/_rels/slide16.xml.rels><?xml version="1.0" encoding="UTF-8" standalone="yes"?>
<Relationships xmlns="http://schemas.openxmlformats.org/package/2006/relationships"><Relationship Id="rId8" Type="http://schemas.openxmlformats.org/officeDocument/2006/relationships/slideLayout" Target="../slideLayouts/slideLayout1.xml"/><Relationship Id="rId13" Type="http://schemas.openxmlformats.org/officeDocument/2006/relationships/image" Target="../media/image61.png"/><Relationship Id="rId3" Type="http://schemas.openxmlformats.org/officeDocument/2006/relationships/video" Target="../media/media17.mp4"/><Relationship Id="rId7" Type="http://schemas.openxmlformats.org/officeDocument/2006/relationships/video" Target="../media/media19.mp4"/><Relationship Id="rId12" Type="http://schemas.openxmlformats.org/officeDocument/2006/relationships/image" Target="../media/image60.png"/><Relationship Id="rId2" Type="http://schemas.microsoft.com/office/2007/relationships/media" Target="../media/media17.mp4"/><Relationship Id="rId1" Type="http://schemas.openxmlformats.org/officeDocument/2006/relationships/tags" Target="../tags/tag42.xml"/><Relationship Id="rId6" Type="http://schemas.microsoft.com/office/2007/relationships/media" Target="../media/media19.mp4"/><Relationship Id="rId11" Type="http://schemas.openxmlformats.org/officeDocument/2006/relationships/image" Target="../media/image8.png"/><Relationship Id="rId5" Type="http://schemas.openxmlformats.org/officeDocument/2006/relationships/video" Target="../media/media18.mp4"/><Relationship Id="rId10" Type="http://schemas.openxmlformats.org/officeDocument/2006/relationships/image" Target="../media/image10.jpeg"/><Relationship Id="rId4" Type="http://schemas.microsoft.com/office/2007/relationships/media" Target="../media/media18.mp4"/><Relationship Id="rId9" Type="http://schemas.openxmlformats.org/officeDocument/2006/relationships/notesSlide" Target="../notesSlides/notesSlide16.xml"/><Relationship Id="rId14" Type="http://schemas.openxmlformats.org/officeDocument/2006/relationships/image" Target="../media/image62.png"/></Relationships>
</file>

<file path=ppt/slides/_rels/slide1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notesSlide" Target="../notesSlides/notesSlide17.xml"/><Relationship Id="rId7" Type="http://schemas.openxmlformats.org/officeDocument/2006/relationships/image" Target="../media/image65.png"/><Relationship Id="rId2" Type="http://schemas.openxmlformats.org/officeDocument/2006/relationships/slideLayout" Target="../slideLayouts/slideLayout1.xml"/><Relationship Id="rId1" Type="http://schemas.openxmlformats.org/officeDocument/2006/relationships/tags" Target="../tags/tag43.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10.jpeg"/><Relationship Id="rId9" Type="http://schemas.openxmlformats.org/officeDocument/2006/relationships/image" Target="../media/image8.png"/></Relationships>
</file>

<file path=ppt/slides/_rels/slide18.xml.rels><?xml version="1.0" encoding="UTF-8" standalone="yes"?>
<Relationships xmlns="http://schemas.openxmlformats.org/package/2006/relationships"><Relationship Id="rId8" Type="http://schemas.microsoft.com/office/2007/relationships/media" Target="../media/media23.mp4"/><Relationship Id="rId13" Type="http://schemas.openxmlformats.org/officeDocument/2006/relationships/notesSlide" Target="../notesSlides/notesSlide18.xml"/><Relationship Id="rId18" Type="http://schemas.openxmlformats.org/officeDocument/2006/relationships/image" Target="../media/image69.png"/><Relationship Id="rId3" Type="http://schemas.openxmlformats.org/officeDocument/2006/relationships/video" Target="../media/media20.mp4"/><Relationship Id="rId7" Type="http://schemas.openxmlformats.org/officeDocument/2006/relationships/video" Target="../media/media22.mp4"/><Relationship Id="rId12" Type="http://schemas.openxmlformats.org/officeDocument/2006/relationships/slideLayout" Target="../slideLayouts/slideLayout1.xml"/><Relationship Id="rId17" Type="http://schemas.openxmlformats.org/officeDocument/2006/relationships/image" Target="../media/image68.png"/><Relationship Id="rId2" Type="http://schemas.microsoft.com/office/2007/relationships/media" Target="../media/media20.mp4"/><Relationship Id="rId16" Type="http://schemas.openxmlformats.org/officeDocument/2006/relationships/image" Target="../media/image67.png"/><Relationship Id="rId20" Type="http://schemas.openxmlformats.org/officeDocument/2006/relationships/image" Target="../media/image8.png"/><Relationship Id="rId1" Type="http://schemas.openxmlformats.org/officeDocument/2006/relationships/tags" Target="../tags/tag44.xml"/><Relationship Id="rId6" Type="http://schemas.microsoft.com/office/2007/relationships/media" Target="../media/media22.mp4"/><Relationship Id="rId11" Type="http://schemas.openxmlformats.org/officeDocument/2006/relationships/video" Target="../media/media24.mp4"/><Relationship Id="rId5" Type="http://schemas.openxmlformats.org/officeDocument/2006/relationships/video" Target="../media/media21.mp4"/><Relationship Id="rId15" Type="http://schemas.openxmlformats.org/officeDocument/2006/relationships/image" Target="../media/image66.png"/><Relationship Id="rId10" Type="http://schemas.microsoft.com/office/2007/relationships/media" Target="../media/media24.mp4"/><Relationship Id="rId19" Type="http://schemas.openxmlformats.org/officeDocument/2006/relationships/image" Target="../media/image70.png"/><Relationship Id="rId4" Type="http://schemas.microsoft.com/office/2007/relationships/media" Target="../media/media21.mp4"/><Relationship Id="rId9" Type="http://schemas.openxmlformats.org/officeDocument/2006/relationships/video" Target="../media/media23.mp4"/><Relationship Id="rId14" Type="http://schemas.openxmlformats.org/officeDocument/2006/relationships/image" Target="../media/image10.jpeg"/></Relationships>
</file>

<file path=ppt/slides/_rels/slide19.xml.rels><?xml version="1.0" encoding="UTF-8" standalone="yes"?>
<Relationships xmlns="http://schemas.openxmlformats.org/package/2006/relationships"><Relationship Id="rId8" Type="http://schemas.microsoft.com/office/2007/relationships/media" Target="../media/media28.mp4"/><Relationship Id="rId13" Type="http://schemas.openxmlformats.org/officeDocument/2006/relationships/video" Target="../media/media30.mp4"/><Relationship Id="rId18" Type="http://schemas.openxmlformats.org/officeDocument/2006/relationships/image" Target="../media/image71.png"/><Relationship Id="rId3" Type="http://schemas.openxmlformats.org/officeDocument/2006/relationships/video" Target="../media/media25.mp4"/><Relationship Id="rId21" Type="http://schemas.openxmlformats.org/officeDocument/2006/relationships/image" Target="../media/image74.png"/><Relationship Id="rId7" Type="http://schemas.openxmlformats.org/officeDocument/2006/relationships/video" Target="../media/media27.mp4"/><Relationship Id="rId12" Type="http://schemas.microsoft.com/office/2007/relationships/media" Target="../media/media30.mp4"/><Relationship Id="rId17" Type="http://schemas.openxmlformats.org/officeDocument/2006/relationships/image" Target="../media/image8.png"/><Relationship Id="rId25" Type="http://schemas.openxmlformats.org/officeDocument/2006/relationships/image" Target="../media/image78.png"/><Relationship Id="rId2" Type="http://schemas.microsoft.com/office/2007/relationships/media" Target="../media/media25.mp4"/><Relationship Id="rId16" Type="http://schemas.openxmlformats.org/officeDocument/2006/relationships/image" Target="../media/image10.jpeg"/><Relationship Id="rId20" Type="http://schemas.openxmlformats.org/officeDocument/2006/relationships/image" Target="../media/image73.png"/><Relationship Id="rId1" Type="http://schemas.openxmlformats.org/officeDocument/2006/relationships/tags" Target="../tags/tag45.xml"/><Relationship Id="rId6" Type="http://schemas.microsoft.com/office/2007/relationships/media" Target="../media/media27.mp4"/><Relationship Id="rId11" Type="http://schemas.openxmlformats.org/officeDocument/2006/relationships/video" Target="../media/media29.mp4"/><Relationship Id="rId24" Type="http://schemas.openxmlformats.org/officeDocument/2006/relationships/image" Target="../media/image77.jpeg"/><Relationship Id="rId5" Type="http://schemas.openxmlformats.org/officeDocument/2006/relationships/video" Target="../media/media26.mp4"/><Relationship Id="rId15" Type="http://schemas.openxmlformats.org/officeDocument/2006/relationships/notesSlide" Target="../notesSlides/notesSlide19.xml"/><Relationship Id="rId23" Type="http://schemas.openxmlformats.org/officeDocument/2006/relationships/image" Target="../media/image76.png"/><Relationship Id="rId10" Type="http://schemas.microsoft.com/office/2007/relationships/media" Target="../media/media29.mp4"/><Relationship Id="rId19" Type="http://schemas.openxmlformats.org/officeDocument/2006/relationships/image" Target="../media/image72.png"/><Relationship Id="rId4" Type="http://schemas.microsoft.com/office/2007/relationships/media" Target="../media/media26.mp4"/><Relationship Id="rId9" Type="http://schemas.openxmlformats.org/officeDocument/2006/relationships/video" Target="../media/media28.mp4"/><Relationship Id="rId14" Type="http://schemas.openxmlformats.org/officeDocument/2006/relationships/slideLayout" Target="../slideLayouts/slideLayout1.xml"/><Relationship Id="rId22" Type="http://schemas.openxmlformats.org/officeDocument/2006/relationships/image" Target="../media/image75.jpeg"/></Relationships>
</file>

<file path=ppt/slides/_rels/slide20.xml.rels><?xml version="1.0" encoding="UTF-8" standalone="yes"?>
<Relationships xmlns="http://schemas.openxmlformats.org/package/2006/relationships"><Relationship Id="rId8" Type="http://schemas.microsoft.com/office/2007/relationships/media" Target="../media/media34.mp4"/><Relationship Id="rId13" Type="http://schemas.openxmlformats.org/officeDocument/2006/relationships/notesSlide" Target="../notesSlides/notesSlide20.xml"/><Relationship Id="rId18" Type="http://schemas.openxmlformats.org/officeDocument/2006/relationships/image" Target="../media/image81.jpg"/><Relationship Id="rId3" Type="http://schemas.openxmlformats.org/officeDocument/2006/relationships/video" Target="../media/media31.mp4"/><Relationship Id="rId21" Type="http://schemas.openxmlformats.org/officeDocument/2006/relationships/image" Target="../media/image84.png"/><Relationship Id="rId7" Type="http://schemas.openxmlformats.org/officeDocument/2006/relationships/video" Target="../media/media33.mp4"/><Relationship Id="rId12" Type="http://schemas.openxmlformats.org/officeDocument/2006/relationships/slideLayout" Target="../slideLayouts/slideLayout1.xml"/><Relationship Id="rId17" Type="http://schemas.openxmlformats.org/officeDocument/2006/relationships/image" Target="../media/image80.png"/><Relationship Id="rId2" Type="http://schemas.microsoft.com/office/2007/relationships/media" Target="../media/media31.mp4"/><Relationship Id="rId16" Type="http://schemas.openxmlformats.org/officeDocument/2006/relationships/image" Target="../media/image79.jpeg"/><Relationship Id="rId20" Type="http://schemas.openxmlformats.org/officeDocument/2006/relationships/image" Target="../media/image83.png"/><Relationship Id="rId1" Type="http://schemas.openxmlformats.org/officeDocument/2006/relationships/tags" Target="../tags/tag46.xml"/><Relationship Id="rId6" Type="http://schemas.microsoft.com/office/2007/relationships/media" Target="../media/media33.mp4"/><Relationship Id="rId11" Type="http://schemas.openxmlformats.org/officeDocument/2006/relationships/video" Target="../media/media35.mp4"/><Relationship Id="rId5" Type="http://schemas.openxmlformats.org/officeDocument/2006/relationships/video" Target="../media/media32.mp4"/><Relationship Id="rId15" Type="http://schemas.openxmlformats.org/officeDocument/2006/relationships/image" Target="../media/image8.png"/><Relationship Id="rId10" Type="http://schemas.microsoft.com/office/2007/relationships/media" Target="../media/media35.mp4"/><Relationship Id="rId19" Type="http://schemas.openxmlformats.org/officeDocument/2006/relationships/image" Target="../media/image82.png"/><Relationship Id="rId4" Type="http://schemas.microsoft.com/office/2007/relationships/media" Target="../media/media32.mp4"/><Relationship Id="rId9" Type="http://schemas.openxmlformats.org/officeDocument/2006/relationships/video" Target="../media/media34.mp4"/><Relationship Id="rId14" Type="http://schemas.openxmlformats.org/officeDocument/2006/relationships/image" Target="../media/image10.jpeg"/><Relationship Id="rId22" Type="http://schemas.openxmlformats.org/officeDocument/2006/relationships/image" Target="../media/image85.png"/></Relationships>
</file>

<file path=ppt/slides/_rels/slide21.xml.rels><?xml version="1.0" encoding="UTF-8" standalone="yes"?>
<Relationships xmlns="http://schemas.openxmlformats.org/package/2006/relationships"><Relationship Id="rId8" Type="http://schemas.microsoft.com/office/2007/relationships/media" Target="../media/media39.mp4"/><Relationship Id="rId13" Type="http://schemas.openxmlformats.org/officeDocument/2006/relationships/image" Target="../media/image8.png"/><Relationship Id="rId18" Type="http://schemas.openxmlformats.org/officeDocument/2006/relationships/image" Target="../media/image90.jpeg"/><Relationship Id="rId3" Type="http://schemas.openxmlformats.org/officeDocument/2006/relationships/video" Target="../media/media36.mp4"/><Relationship Id="rId7" Type="http://schemas.openxmlformats.org/officeDocument/2006/relationships/video" Target="../media/media38.mp4"/><Relationship Id="rId12" Type="http://schemas.openxmlformats.org/officeDocument/2006/relationships/image" Target="../media/image10.jpeg"/><Relationship Id="rId17" Type="http://schemas.openxmlformats.org/officeDocument/2006/relationships/image" Target="../media/image89.png"/><Relationship Id="rId2" Type="http://schemas.microsoft.com/office/2007/relationships/media" Target="../media/media36.mp4"/><Relationship Id="rId16" Type="http://schemas.openxmlformats.org/officeDocument/2006/relationships/image" Target="../media/image88.png"/><Relationship Id="rId1" Type="http://schemas.openxmlformats.org/officeDocument/2006/relationships/tags" Target="../tags/tag47.xml"/><Relationship Id="rId6" Type="http://schemas.microsoft.com/office/2007/relationships/media" Target="../media/media38.mp4"/><Relationship Id="rId11" Type="http://schemas.openxmlformats.org/officeDocument/2006/relationships/notesSlide" Target="../notesSlides/notesSlide21.xml"/><Relationship Id="rId5" Type="http://schemas.openxmlformats.org/officeDocument/2006/relationships/video" Target="../media/media37.mp4"/><Relationship Id="rId15" Type="http://schemas.openxmlformats.org/officeDocument/2006/relationships/image" Target="../media/image87.png"/><Relationship Id="rId10" Type="http://schemas.openxmlformats.org/officeDocument/2006/relationships/slideLayout" Target="../slideLayouts/slideLayout1.xml"/><Relationship Id="rId4" Type="http://schemas.microsoft.com/office/2007/relationships/media" Target="../media/media37.mp4"/><Relationship Id="rId9" Type="http://schemas.openxmlformats.org/officeDocument/2006/relationships/video" Target="../media/media39.mp4"/><Relationship Id="rId14" Type="http://schemas.openxmlformats.org/officeDocument/2006/relationships/image" Target="../media/image86.png"/></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xml"/><Relationship Id="rId1" Type="http://schemas.openxmlformats.org/officeDocument/2006/relationships/tags" Target="../tags/tag48.xml"/><Relationship Id="rId5" Type="http://schemas.openxmlformats.org/officeDocument/2006/relationships/image" Target="../media/image91.pn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a:extLst>
              <a:ext uri="{FF2B5EF4-FFF2-40B4-BE49-F238E27FC236}">
                <a16:creationId xmlns:a16="http://schemas.microsoft.com/office/drawing/2014/main" id="{23A961E5-3C3C-07F5-CA37-4151552BA420}"/>
              </a:ext>
            </a:extLst>
          </p:cNvPr>
          <p:cNvGrpSpPr/>
          <p:nvPr/>
        </p:nvGrpSpPr>
        <p:grpSpPr>
          <a:xfrm>
            <a:off x="0" y="1"/>
            <a:ext cx="35994975" cy="12599988"/>
            <a:chOff x="634" y="944416"/>
            <a:chExt cx="30597794" cy="11655572"/>
          </a:xfrm>
        </p:grpSpPr>
        <p:pic>
          <p:nvPicPr>
            <p:cNvPr id="4" name="图片 3">
              <a:extLst>
                <a:ext uri="{FF2B5EF4-FFF2-40B4-BE49-F238E27FC236}">
                  <a16:creationId xmlns:a16="http://schemas.microsoft.com/office/drawing/2014/main" id="{F04A66AD-2370-5EC2-3DCD-408F5433BE7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4" y="944416"/>
              <a:ext cx="30597794" cy="11655572"/>
            </a:xfrm>
            <a:prstGeom prst="rect">
              <a:avLst/>
            </a:prstGeom>
          </p:spPr>
        </p:pic>
        <p:pic>
          <p:nvPicPr>
            <p:cNvPr id="3" name="图片 2">
              <a:extLst>
                <a:ext uri="{FF2B5EF4-FFF2-40B4-BE49-F238E27FC236}">
                  <a16:creationId xmlns:a16="http://schemas.microsoft.com/office/drawing/2014/main" id="{F858CEA5-53A6-5C9F-7DAE-E10679BFA42F}"/>
                </a:ext>
              </a:extLst>
            </p:cNvPr>
            <p:cNvPicPr>
              <a:picLocks noChangeAspect="1"/>
            </p:cNvPicPr>
            <p:nvPr/>
          </p:nvPicPr>
          <p:blipFill>
            <a:blip r:embed="rId5"/>
            <a:stretch>
              <a:fillRect/>
            </a:stretch>
          </p:blipFill>
          <p:spPr>
            <a:xfrm>
              <a:off x="3310162" y="7388403"/>
              <a:ext cx="3721100" cy="1023853"/>
            </a:xfrm>
            <a:prstGeom prst="rect">
              <a:avLst/>
            </a:prstGeom>
          </p:spPr>
        </p:pic>
        <p:pic>
          <p:nvPicPr>
            <p:cNvPr id="5" name="图片 4">
              <a:extLst>
                <a:ext uri="{FF2B5EF4-FFF2-40B4-BE49-F238E27FC236}">
                  <a16:creationId xmlns:a16="http://schemas.microsoft.com/office/drawing/2014/main" id="{B67D3099-9CCC-B8EC-70E7-CFD962CF4AB2}"/>
                </a:ext>
              </a:extLst>
            </p:cNvPr>
            <p:cNvPicPr>
              <a:picLocks noChangeAspect="1"/>
            </p:cNvPicPr>
            <p:nvPr/>
          </p:nvPicPr>
          <p:blipFill>
            <a:blip r:embed="rId6"/>
            <a:stretch>
              <a:fillRect/>
            </a:stretch>
          </p:blipFill>
          <p:spPr>
            <a:xfrm>
              <a:off x="3364753" y="6931203"/>
              <a:ext cx="3721100" cy="457200"/>
            </a:xfrm>
            <a:prstGeom prst="rect">
              <a:avLst/>
            </a:prstGeom>
          </p:spPr>
        </p:pic>
      </p:grpSp>
      <p:pic>
        <p:nvPicPr>
          <p:cNvPr id="6" name="图片 5">
            <a:extLst>
              <a:ext uri="{FF2B5EF4-FFF2-40B4-BE49-F238E27FC236}">
                <a16:creationId xmlns:a16="http://schemas.microsoft.com/office/drawing/2014/main" id="{22E3C8CE-5B8A-9B32-6AD2-15D06F56C9EB}"/>
              </a:ext>
            </a:extLst>
          </p:cNvPr>
          <p:cNvPicPr>
            <a:picLocks noChangeAspect="1"/>
          </p:cNvPicPr>
          <p:nvPr/>
        </p:nvPicPr>
        <p:blipFill>
          <a:blip r:embed="rId7"/>
          <a:stretch>
            <a:fillRect/>
          </a:stretch>
        </p:blipFill>
        <p:spPr>
          <a:xfrm>
            <a:off x="3617181" y="7057452"/>
            <a:ext cx="373489" cy="522884"/>
          </a:xfrm>
          <a:prstGeom prst="rect">
            <a:avLst/>
          </a:prstGeom>
        </p:spPr>
      </p:pic>
      <p:pic>
        <p:nvPicPr>
          <p:cNvPr id="7" name="图片 6">
            <a:extLst>
              <a:ext uri="{FF2B5EF4-FFF2-40B4-BE49-F238E27FC236}">
                <a16:creationId xmlns:a16="http://schemas.microsoft.com/office/drawing/2014/main" id="{6B4E5EA3-5E1D-16B0-8F50-B75794F3B31E}"/>
              </a:ext>
            </a:extLst>
          </p:cNvPr>
          <p:cNvPicPr>
            <a:picLocks noChangeAspect="1"/>
          </p:cNvPicPr>
          <p:nvPr/>
        </p:nvPicPr>
        <p:blipFill>
          <a:blip r:embed="rId8"/>
          <a:stretch>
            <a:fillRect/>
          </a:stretch>
        </p:blipFill>
        <p:spPr>
          <a:xfrm>
            <a:off x="874605" y="558048"/>
            <a:ext cx="3436895" cy="1043012"/>
          </a:xfrm>
          <a:prstGeom prst="rect">
            <a:avLst/>
          </a:prstGeom>
        </p:spPr>
      </p:pic>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6F37F-DD55-A9C2-1BC8-44DE2CEC082C}"/>
            </a:ext>
          </a:extLst>
        </p:cNvPr>
        <p:cNvGrpSpPr/>
        <p:nvPr/>
      </p:nvGrpSpPr>
      <p:grpSpPr>
        <a:xfrm>
          <a:off x="0" y="0"/>
          <a:ext cx="0" cy="0"/>
          <a:chOff x="0" y="0"/>
          <a:chExt cx="0" cy="0"/>
        </a:xfrm>
      </p:grpSpPr>
      <p:pic>
        <p:nvPicPr>
          <p:cNvPr id="4" name="图片 3" descr="内页">
            <a:extLst>
              <a:ext uri="{FF2B5EF4-FFF2-40B4-BE49-F238E27FC236}">
                <a16:creationId xmlns:a16="http://schemas.microsoft.com/office/drawing/2014/main" id="{B6E99FCF-E73C-1629-5AFF-E6695C1F94CC}"/>
              </a:ext>
            </a:extLst>
          </p:cNvPr>
          <p:cNvPicPr>
            <a:picLocks noChangeAspect="1"/>
          </p:cNvPicPr>
          <p:nvPr/>
        </p:nvPicPr>
        <p:blipFill>
          <a:blip r:embed="rId4"/>
          <a:stretch>
            <a:fillRect/>
          </a:stretch>
        </p:blipFill>
        <p:spPr>
          <a:xfrm>
            <a:off x="747" y="0"/>
            <a:ext cx="35994602" cy="12599988"/>
          </a:xfrm>
          <a:prstGeom prst="rect">
            <a:avLst/>
          </a:prstGeom>
        </p:spPr>
      </p:pic>
      <p:pic>
        <p:nvPicPr>
          <p:cNvPr id="2" name="图片 1" descr="星星元素">
            <a:extLst>
              <a:ext uri="{FF2B5EF4-FFF2-40B4-BE49-F238E27FC236}">
                <a16:creationId xmlns:a16="http://schemas.microsoft.com/office/drawing/2014/main" id="{832A1EB4-3B3E-D9CA-642E-5E871A59D781}"/>
              </a:ext>
            </a:extLst>
          </p:cNvPr>
          <p:cNvPicPr>
            <a:picLocks noChangeAspect="1"/>
          </p:cNvPicPr>
          <p:nvPr/>
        </p:nvPicPr>
        <p:blipFill>
          <a:blip r:embed="rId5"/>
          <a:stretch>
            <a:fillRect/>
          </a:stretch>
        </p:blipFill>
        <p:spPr>
          <a:xfrm>
            <a:off x="6515884" y="1960615"/>
            <a:ext cx="8185379" cy="8526000"/>
          </a:xfrm>
          <a:prstGeom prst="rect">
            <a:avLst/>
          </a:prstGeom>
        </p:spPr>
      </p:pic>
      <p:sp>
        <p:nvSpPr>
          <p:cNvPr id="3" name="文本框 2">
            <a:extLst>
              <a:ext uri="{FF2B5EF4-FFF2-40B4-BE49-F238E27FC236}">
                <a16:creationId xmlns:a16="http://schemas.microsoft.com/office/drawing/2014/main" id="{1CC2ADA1-74A8-1110-08B7-9ED9A25E19EE}"/>
              </a:ext>
            </a:extLst>
          </p:cNvPr>
          <p:cNvSpPr txBox="1"/>
          <p:nvPr/>
        </p:nvSpPr>
        <p:spPr>
          <a:xfrm>
            <a:off x="14358400" y="4649734"/>
            <a:ext cx="12228768" cy="1395638"/>
          </a:xfrm>
          <a:prstGeom prst="rect">
            <a:avLst/>
          </a:prstGeom>
          <a:noFill/>
        </p:spPr>
        <p:txBody>
          <a:bodyPr wrap="square" rtlCol="0">
            <a:spAutoFit/>
          </a:bodyPr>
          <a:lstStyle/>
          <a:p>
            <a:r>
              <a:rPr lang="zh-CN" altLang="en-US" sz="8469" dirty="0">
                <a:solidFill>
                  <a:schemeClr val="bg1"/>
                </a:solidFill>
                <a:latin typeface="MiSans Medium" panose="00000600000000000000" charset="-122"/>
                <a:ea typeface="MiSans Medium" panose="00000600000000000000" charset="-122"/>
              </a:rPr>
              <a:t>案例分享：</a:t>
            </a:r>
            <a:r>
              <a:rPr lang="en-US" altLang="zh-CN" sz="8469" dirty="0">
                <a:solidFill>
                  <a:schemeClr val="bg1"/>
                </a:solidFill>
                <a:latin typeface="MiSans Medium" panose="00000600000000000000" charset="-122"/>
                <a:ea typeface="MiSans Medium" panose="00000600000000000000" charset="-122"/>
              </a:rPr>
              <a:t>AI</a:t>
            </a:r>
            <a:r>
              <a:rPr lang="zh-CN" altLang="en-US" sz="8469" dirty="0">
                <a:solidFill>
                  <a:schemeClr val="bg1"/>
                </a:solidFill>
                <a:latin typeface="MiSans Medium" panose="00000600000000000000" charset="-122"/>
                <a:ea typeface="MiSans Medium" panose="00000600000000000000" charset="-122"/>
              </a:rPr>
              <a:t> 漫剧创作 </a:t>
            </a:r>
          </a:p>
        </p:txBody>
      </p:sp>
      <p:sp>
        <p:nvSpPr>
          <p:cNvPr id="5" name="文本框 4">
            <a:extLst>
              <a:ext uri="{FF2B5EF4-FFF2-40B4-BE49-F238E27FC236}">
                <a16:creationId xmlns:a16="http://schemas.microsoft.com/office/drawing/2014/main" id="{D6E36084-1032-6A92-81CF-C3BF1C212321}"/>
              </a:ext>
            </a:extLst>
          </p:cNvPr>
          <p:cNvSpPr txBox="1"/>
          <p:nvPr/>
        </p:nvSpPr>
        <p:spPr>
          <a:xfrm>
            <a:off x="9266255" y="5259267"/>
            <a:ext cx="2115440" cy="1830053"/>
          </a:xfrm>
          <a:prstGeom prst="rect">
            <a:avLst/>
          </a:prstGeom>
          <a:noFill/>
        </p:spPr>
        <p:txBody>
          <a:bodyPr wrap="square" rtlCol="0">
            <a:spAutoFit/>
          </a:bodyPr>
          <a:lstStyle/>
          <a:p>
            <a:pPr algn="ctr"/>
            <a:r>
              <a:rPr lang="en-US" altLang="zh-CN" sz="11292" dirty="0">
                <a:solidFill>
                  <a:schemeClr val="bg1"/>
                </a:solidFill>
                <a:latin typeface="MiSans Medium" panose="00000600000000000000" charset="-122"/>
                <a:ea typeface="MiSans Medium" panose="00000600000000000000" charset="-122"/>
              </a:rPr>
              <a:t>01</a:t>
            </a:r>
          </a:p>
        </p:txBody>
      </p:sp>
      <p:sp>
        <p:nvSpPr>
          <p:cNvPr id="11" name="文本框 10">
            <a:extLst>
              <a:ext uri="{FF2B5EF4-FFF2-40B4-BE49-F238E27FC236}">
                <a16:creationId xmlns:a16="http://schemas.microsoft.com/office/drawing/2014/main" id="{57D976E2-042F-715C-66B7-C368B1DA63FC}"/>
              </a:ext>
            </a:extLst>
          </p:cNvPr>
          <p:cNvSpPr txBox="1"/>
          <p:nvPr/>
        </p:nvSpPr>
        <p:spPr>
          <a:xfrm>
            <a:off x="14358400" y="6416336"/>
            <a:ext cx="12228768" cy="816377"/>
          </a:xfrm>
          <a:prstGeom prst="rect">
            <a:avLst/>
          </a:prstGeom>
          <a:noFill/>
        </p:spPr>
        <p:txBody>
          <a:bodyPr wrap="square" rtlCol="0">
            <a:spAutoFit/>
          </a:bodyPr>
          <a:lstStyle/>
          <a:p>
            <a:r>
              <a:rPr lang="zh-CN" altLang="en-US" sz="4705" dirty="0">
                <a:solidFill>
                  <a:schemeClr val="bg1"/>
                </a:solidFill>
                <a:latin typeface="MiSans Regular" panose="00000600000000000000" charset="-122"/>
                <a:ea typeface="MiSans Regular" panose="00000600000000000000" charset="-122"/>
                <a:sym typeface="+mn-ea"/>
              </a:rPr>
              <a:t>创作环节，模型能力</a:t>
            </a:r>
          </a:p>
        </p:txBody>
      </p:sp>
      <p:cxnSp>
        <p:nvCxnSpPr>
          <p:cNvPr id="8" name="直接连接符 10">
            <a:extLst>
              <a:ext uri="{FF2B5EF4-FFF2-40B4-BE49-F238E27FC236}">
                <a16:creationId xmlns:a16="http://schemas.microsoft.com/office/drawing/2014/main" id="{CE726911-BB43-535C-CAE3-53013D2F7E04}"/>
              </a:ext>
            </a:extLst>
          </p:cNvPr>
          <p:cNvCxnSpPr/>
          <p:nvPr/>
        </p:nvCxnSpPr>
        <p:spPr>
          <a:xfrm flipH="1">
            <a:off x="-911312" y="6107834"/>
            <a:ext cx="6701135" cy="0"/>
          </a:xfrm>
          <a:prstGeom prst="line">
            <a:avLst/>
          </a:prstGeom>
          <a:ln w="12700" cap="flat" cmpd="sng">
            <a:gradFill>
              <a:gsLst>
                <a:gs pos="0">
                  <a:schemeClr val="accent1">
                    <a:lumMod val="5000"/>
                    <a:lumOff val="95000"/>
                    <a:alpha val="0"/>
                  </a:schemeClr>
                </a:gs>
                <a:gs pos="100000">
                  <a:schemeClr val="bg1"/>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9" name="直接连接符 11">
            <a:extLst>
              <a:ext uri="{FF2B5EF4-FFF2-40B4-BE49-F238E27FC236}">
                <a16:creationId xmlns:a16="http://schemas.microsoft.com/office/drawing/2014/main" id="{93483114-694C-D976-8049-75A10E15B97F}"/>
              </a:ext>
            </a:extLst>
          </p:cNvPr>
          <p:cNvCxnSpPr/>
          <p:nvPr/>
        </p:nvCxnSpPr>
        <p:spPr>
          <a:xfrm flipH="1">
            <a:off x="30106179" y="6142195"/>
            <a:ext cx="6701135" cy="0"/>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10" name="图片 9" descr="logo-01">
            <a:extLst>
              <a:ext uri="{FF2B5EF4-FFF2-40B4-BE49-F238E27FC236}">
                <a16:creationId xmlns:a16="http://schemas.microsoft.com/office/drawing/2014/main" id="{8BA11BC3-1D1D-E184-F633-0D3F454FAB8C}"/>
              </a:ext>
            </a:extLst>
          </p:cNvPr>
          <p:cNvPicPr>
            <a:picLocks noChangeAspect="1"/>
          </p:cNvPicPr>
          <p:nvPr/>
        </p:nvPicPr>
        <p:blipFill rotWithShape="1">
          <a:blip r:embed="rId6"/>
          <a:srcRect l="48701"/>
          <a:stretch/>
        </p:blipFill>
        <p:spPr>
          <a:xfrm>
            <a:off x="571360" y="366641"/>
            <a:ext cx="3081634" cy="746976"/>
          </a:xfrm>
          <a:prstGeom prst="rect">
            <a:avLst/>
          </a:prstGeom>
        </p:spPr>
      </p:pic>
    </p:spTree>
    <p:custDataLst>
      <p:tags r:id="rId1"/>
    </p:custDataLst>
    <p:extLst>
      <p:ext uri="{BB962C8B-B14F-4D97-AF65-F5344CB8AC3E}">
        <p14:creationId xmlns:p14="http://schemas.microsoft.com/office/powerpoint/2010/main" val="417322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23CEB0-493E-3F05-C834-82F750DB1775}"/>
            </a:ext>
          </a:extLst>
        </p:cNvPr>
        <p:cNvGrpSpPr/>
        <p:nvPr/>
      </p:nvGrpSpPr>
      <p:grpSpPr>
        <a:xfrm>
          <a:off x="0" y="0"/>
          <a:ext cx="0" cy="0"/>
          <a:chOff x="0" y="0"/>
          <a:chExt cx="0" cy="0"/>
        </a:xfrm>
      </p:grpSpPr>
      <p:pic>
        <p:nvPicPr>
          <p:cNvPr id="4" name="图片 3" descr="内页">
            <a:extLst>
              <a:ext uri="{FF2B5EF4-FFF2-40B4-BE49-F238E27FC236}">
                <a16:creationId xmlns:a16="http://schemas.microsoft.com/office/drawing/2014/main" id="{1F16A937-6B9A-A96A-90B8-C92A35B095C0}"/>
              </a:ext>
            </a:extLst>
          </p:cNvPr>
          <p:cNvPicPr>
            <a:picLocks noChangeAspect="1"/>
          </p:cNvPicPr>
          <p:nvPr/>
        </p:nvPicPr>
        <p:blipFill>
          <a:blip r:embed="rId4"/>
          <a:stretch>
            <a:fillRect/>
          </a:stretch>
        </p:blipFill>
        <p:spPr>
          <a:xfrm>
            <a:off x="374" y="0"/>
            <a:ext cx="35994602" cy="12599988"/>
          </a:xfrm>
          <a:prstGeom prst="rect">
            <a:avLst/>
          </a:prstGeom>
        </p:spPr>
      </p:pic>
      <p:sp>
        <p:nvSpPr>
          <p:cNvPr id="9" name="文本框 8">
            <a:extLst>
              <a:ext uri="{FF2B5EF4-FFF2-40B4-BE49-F238E27FC236}">
                <a16:creationId xmlns:a16="http://schemas.microsoft.com/office/drawing/2014/main" id="{DF1A6BEF-0500-80D8-9CE1-893395FE22C5}"/>
              </a:ext>
            </a:extLst>
          </p:cNvPr>
          <p:cNvSpPr txBox="1"/>
          <p:nvPr/>
        </p:nvSpPr>
        <p:spPr>
          <a:xfrm>
            <a:off x="-101589" y="890449"/>
            <a:ext cx="35994602"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漫剧的五大创作环节</a:t>
            </a:r>
          </a:p>
        </p:txBody>
      </p:sp>
      <p:sp>
        <p:nvSpPr>
          <p:cNvPr id="13" name="文本框 12">
            <a:extLst>
              <a:ext uri="{FF2B5EF4-FFF2-40B4-BE49-F238E27FC236}">
                <a16:creationId xmlns:a16="http://schemas.microsoft.com/office/drawing/2014/main" id="{1C8197D8-4F04-4E44-2BF3-0B22EF3AA73A}"/>
              </a:ext>
            </a:extLst>
          </p:cNvPr>
          <p:cNvSpPr txBox="1"/>
          <p:nvPr/>
        </p:nvSpPr>
        <p:spPr>
          <a:xfrm>
            <a:off x="6188028" y="2339859"/>
            <a:ext cx="23217361" cy="816377"/>
          </a:xfrm>
          <a:prstGeom prst="rect">
            <a:avLst/>
          </a:prstGeom>
          <a:noFill/>
        </p:spPr>
        <p:txBody>
          <a:bodyPr wrap="square" rtlCol="0">
            <a:spAutoFit/>
          </a:bodyPr>
          <a:lstStyle/>
          <a:p>
            <a:pPr algn="ctr"/>
            <a:r>
              <a:rPr lang="en-US" altLang="zh-CN" sz="4705" i="1" dirty="0">
                <a:solidFill>
                  <a:schemeClr val="bg1"/>
                </a:solidFill>
                <a:latin typeface="MiSans Normal" panose="00000600000000000000" charset="-122"/>
                <a:ea typeface="MiSans Normal" panose="00000600000000000000" charset="-122"/>
              </a:rPr>
              <a:t>AI </a:t>
            </a:r>
            <a:r>
              <a:rPr lang="zh-CN" altLang="en-US" sz="4705" i="1" dirty="0">
                <a:solidFill>
                  <a:schemeClr val="bg1"/>
                </a:solidFill>
                <a:latin typeface="MiSans Normal" panose="00000600000000000000" charset="-122"/>
                <a:ea typeface="MiSans Normal" panose="00000600000000000000" charset="-122"/>
              </a:rPr>
              <a:t>使短剧创作变得更加高效和便捷，降低了制作门槛。推动了内容创作的多元化发展</a:t>
            </a:r>
          </a:p>
        </p:txBody>
      </p:sp>
      <p:cxnSp>
        <p:nvCxnSpPr>
          <p:cNvPr id="33" name="直接连接符 32">
            <a:extLst>
              <a:ext uri="{FF2B5EF4-FFF2-40B4-BE49-F238E27FC236}">
                <a16:creationId xmlns:a16="http://schemas.microsoft.com/office/drawing/2014/main" id="{B3C6B95F-F231-A482-72EE-EC2730730102}"/>
              </a:ext>
            </a:extLst>
          </p:cNvPr>
          <p:cNvCxnSpPr>
            <a:cxnSpLocks/>
          </p:cNvCxnSpPr>
          <p:nvPr/>
        </p:nvCxnSpPr>
        <p:spPr>
          <a:xfrm flipH="1">
            <a:off x="263498" y="3415387"/>
            <a:ext cx="35336964" cy="127596"/>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grpSp>
        <p:nvGrpSpPr>
          <p:cNvPr id="56" name="组合 55">
            <a:extLst>
              <a:ext uri="{FF2B5EF4-FFF2-40B4-BE49-F238E27FC236}">
                <a16:creationId xmlns:a16="http://schemas.microsoft.com/office/drawing/2014/main" id="{3C4DBCF8-D22A-EAAB-48B0-E7EF95A7C53F}"/>
              </a:ext>
            </a:extLst>
          </p:cNvPr>
          <p:cNvGrpSpPr/>
          <p:nvPr/>
        </p:nvGrpSpPr>
        <p:grpSpPr>
          <a:xfrm>
            <a:off x="2536922" y="4249843"/>
            <a:ext cx="3680950" cy="3192718"/>
            <a:chOff x="1220448" y="5409074"/>
            <a:chExt cx="3129148" cy="2714106"/>
          </a:xfrm>
        </p:grpSpPr>
        <p:sp>
          <p:nvSpPr>
            <p:cNvPr id="42" name="任意多边形: 形状 41">
              <a:extLst>
                <a:ext uri="{FF2B5EF4-FFF2-40B4-BE49-F238E27FC236}">
                  <a16:creationId xmlns:a16="http://schemas.microsoft.com/office/drawing/2014/main" id="{1865EC86-1589-0D46-BA0E-AF37CD94CB85}"/>
                </a:ext>
              </a:extLst>
            </p:cNvPr>
            <p:cNvSpPr/>
            <p:nvPr/>
          </p:nvSpPr>
          <p:spPr>
            <a:xfrm>
              <a:off x="1220448" y="5409074"/>
              <a:ext cx="2739072" cy="2259162"/>
            </a:xfrm>
            <a:custGeom>
              <a:avLst/>
              <a:gdLst>
                <a:gd name="connsiteX0" fmla="*/ 0 w 2739072"/>
                <a:gd name="connsiteY0" fmla="*/ 225916 h 2259162"/>
                <a:gd name="connsiteX1" fmla="*/ 225916 w 2739072"/>
                <a:gd name="connsiteY1" fmla="*/ 0 h 2259162"/>
                <a:gd name="connsiteX2" fmla="*/ 2513156 w 2739072"/>
                <a:gd name="connsiteY2" fmla="*/ 0 h 2259162"/>
                <a:gd name="connsiteX3" fmla="*/ 2739072 w 2739072"/>
                <a:gd name="connsiteY3" fmla="*/ 225916 h 2259162"/>
                <a:gd name="connsiteX4" fmla="*/ 2739072 w 2739072"/>
                <a:gd name="connsiteY4" fmla="*/ 2033246 h 2259162"/>
                <a:gd name="connsiteX5" fmla="*/ 2513156 w 2739072"/>
                <a:gd name="connsiteY5" fmla="*/ 2259162 h 2259162"/>
                <a:gd name="connsiteX6" fmla="*/ 225916 w 2739072"/>
                <a:gd name="connsiteY6" fmla="*/ 2259162 h 2259162"/>
                <a:gd name="connsiteX7" fmla="*/ 0 w 2739072"/>
                <a:gd name="connsiteY7" fmla="*/ 2033246 h 2259162"/>
                <a:gd name="connsiteX8" fmla="*/ 0 w 2739072"/>
                <a:gd name="connsiteY8" fmla="*/ 225916 h 225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39072" h="2259162">
                  <a:moveTo>
                    <a:pt x="0" y="225916"/>
                  </a:moveTo>
                  <a:cubicBezTo>
                    <a:pt x="0" y="101146"/>
                    <a:pt x="101146" y="0"/>
                    <a:pt x="225916" y="0"/>
                  </a:cubicBezTo>
                  <a:lnTo>
                    <a:pt x="2513156" y="0"/>
                  </a:lnTo>
                  <a:cubicBezTo>
                    <a:pt x="2637926" y="0"/>
                    <a:pt x="2739072" y="101146"/>
                    <a:pt x="2739072" y="225916"/>
                  </a:cubicBezTo>
                  <a:lnTo>
                    <a:pt x="2739072" y="2033246"/>
                  </a:lnTo>
                  <a:cubicBezTo>
                    <a:pt x="2739072" y="2158016"/>
                    <a:pt x="2637926" y="2259162"/>
                    <a:pt x="2513156" y="2259162"/>
                  </a:cubicBezTo>
                  <a:lnTo>
                    <a:pt x="225916" y="2259162"/>
                  </a:lnTo>
                  <a:cubicBezTo>
                    <a:pt x="101146" y="2259162"/>
                    <a:pt x="0" y="2158016"/>
                    <a:pt x="0" y="2033246"/>
                  </a:cubicBezTo>
                  <a:lnTo>
                    <a:pt x="0" y="225916"/>
                  </a:lnTo>
                  <a:close/>
                </a:path>
              </a:pathLst>
            </a:custGeom>
            <a:gradFill flip="none" rotWithShape="1">
              <a:gsLst>
                <a:gs pos="16000">
                  <a:srgbClr val="F98BD9">
                    <a:alpha val="34000"/>
                  </a:srgbClr>
                </a:gs>
                <a:gs pos="95000">
                  <a:srgbClr val="F98BD9">
                    <a:alpha val="0"/>
                  </a:srgbClr>
                </a:gs>
              </a:gsLst>
              <a:lin ang="16200000" scaled="1"/>
              <a:tileRect/>
            </a:gradFill>
            <a:ln w="12700" cap="flat" cmpd="sng" algn="ctr">
              <a:gradFill flip="none" rotWithShape="1">
                <a:gsLst>
                  <a:gs pos="44000">
                    <a:srgbClr val="FFF9D7">
                      <a:alpha val="0"/>
                    </a:srgbClr>
                  </a:gs>
                  <a:gs pos="100000">
                    <a:srgbClr val="F0C37D">
                      <a:alpha val="20000"/>
                    </a:srgbClr>
                  </a:gs>
                </a:gsLst>
                <a:lin ang="5400000" scaled="1"/>
                <a:tileRect/>
              </a:gradFill>
              <a:prstDash val="solid"/>
              <a:miter lim="800000"/>
            </a:ln>
            <a:effectLst/>
          </p:spPr>
          <p:txBody>
            <a:bodyPr rtlCol="0" anchor="ctr"/>
            <a:lstStyle/>
            <a:p>
              <a:pPr lvl="1"/>
              <a:r>
                <a:rPr lang="zh-CN" altLang="en-US" sz="2823" dirty="0">
                  <a:solidFill>
                    <a:schemeClr val="bg1"/>
                  </a:solidFill>
                </a:rPr>
                <a:t>创意生成</a:t>
              </a:r>
            </a:p>
            <a:p>
              <a:pPr lvl="1"/>
              <a:r>
                <a:rPr lang="zh-CN" altLang="en-US" sz="2823" dirty="0">
                  <a:solidFill>
                    <a:schemeClr val="bg1"/>
                  </a:solidFill>
                </a:rPr>
                <a:t>角色塑造</a:t>
              </a:r>
            </a:p>
            <a:p>
              <a:pPr lvl="1"/>
              <a:r>
                <a:rPr lang="zh-CN" altLang="en-US" sz="2823" dirty="0">
                  <a:solidFill>
                    <a:schemeClr val="bg1"/>
                  </a:solidFill>
                </a:rPr>
                <a:t>对话生成</a:t>
              </a:r>
            </a:p>
          </p:txBody>
        </p:sp>
        <p:sp>
          <p:nvSpPr>
            <p:cNvPr id="44" name="任意多边形: 形状 43">
              <a:extLst>
                <a:ext uri="{FF2B5EF4-FFF2-40B4-BE49-F238E27FC236}">
                  <a16:creationId xmlns:a16="http://schemas.microsoft.com/office/drawing/2014/main" id="{DE854843-F44A-2AC9-5E68-714D8114972D}"/>
                </a:ext>
              </a:extLst>
            </p:cNvPr>
            <p:cNvSpPr/>
            <p:nvPr/>
          </p:nvSpPr>
          <p:spPr>
            <a:xfrm>
              <a:off x="1914865" y="7154968"/>
              <a:ext cx="2434731" cy="968212"/>
            </a:xfrm>
            <a:custGeom>
              <a:avLst/>
              <a:gdLst>
                <a:gd name="connsiteX0" fmla="*/ 0 w 2434731"/>
                <a:gd name="connsiteY0" fmla="*/ 96821 h 968212"/>
                <a:gd name="connsiteX1" fmla="*/ 96821 w 2434731"/>
                <a:gd name="connsiteY1" fmla="*/ 0 h 968212"/>
                <a:gd name="connsiteX2" fmla="*/ 2337910 w 2434731"/>
                <a:gd name="connsiteY2" fmla="*/ 0 h 968212"/>
                <a:gd name="connsiteX3" fmla="*/ 2434731 w 2434731"/>
                <a:gd name="connsiteY3" fmla="*/ 96821 h 968212"/>
                <a:gd name="connsiteX4" fmla="*/ 2434731 w 2434731"/>
                <a:gd name="connsiteY4" fmla="*/ 871391 h 968212"/>
                <a:gd name="connsiteX5" fmla="*/ 2337910 w 2434731"/>
                <a:gd name="connsiteY5" fmla="*/ 968212 h 968212"/>
                <a:gd name="connsiteX6" fmla="*/ 96821 w 2434731"/>
                <a:gd name="connsiteY6" fmla="*/ 968212 h 968212"/>
                <a:gd name="connsiteX7" fmla="*/ 0 w 2434731"/>
                <a:gd name="connsiteY7" fmla="*/ 871391 h 968212"/>
                <a:gd name="connsiteX8" fmla="*/ 0 w 2434731"/>
                <a:gd name="connsiteY8" fmla="*/ 96821 h 96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731" h="968212">
                  <a:moveTo>
                    <a:pt x="0" y="96821"/>
                  </a:moveTo>
                  <a:cubicBezTo>
                    <a:pt x="0" y="43348"/>
                    <a:pt x="43348" y="0"/>
                    <a:pt x="96821" y="0"/>
                  </a:cubicBezTo>
                  <a:lnTo>
                    <a:pt x="2337910" y="0"/>
                  </a:lnTo>
                  <a:cubicBezTo>
                    <a:pt x="2391383" y="0"/>
                    <a:pt x="2434731" y="43348"/>
                    <a:pt x="2434731" y="96821"/>
                  </a:cubicBezTo>
                  <a:lnTo>
                    <a:pt x="2434731" y="871391"/>
                  </a:lnTo>
                  <a:cubicBezTo>
                    <a:pt x="2434731" y="924864"/>
                    <a:pt x="2391383" y="968212"/>
                    <a:pt x="2337910" y="968212"/>
                  </a:cubicBezTo>
                  <a:lnTo>
                    <a:pt x="96821" y="968212"/>
                  </a:lnTo>
                  <a:cubicBezTo>
                    <a:pt x="43348" y="968212"/>
                    <a:pt x="0" y="924864"/>
                    <a:pt x="0" y="871391"/>
                  </a:cubicBezTo>
                  <a:lnTo>
                    <a:pt x="0" y="96821"/>
                  </a:lnTo>
                  <a:close/>
                </a:path>
              </a:pathLst>
            </a:cu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294" b="1" dirty="0">
                  <a:gradFill>
                    <a:gsLst>
                      <a:gs pos="0">
                        <a:srgbClr val="C575B9"/>
                      </a:gs>
                      <a:gs pos="37000">
                        <a:srgbClr val="FFFFFF"/>
                      </a:gs>
                      <a:gs pos="100000">
                        <a:srgbClr val="FFFFFF"/>
                      </a:gs>
                    </a:gsLst>
                    <a:lin ang="10800000" scaled="0"/>
                  </a:gradFill>
                  <a:ea typeface="MiSans Medium" panose="00000600000000000000" charset="-122"/>
                </a:rPr>
                <a:t>剧本创作</a:t>
              </a:r>
            </a:p>
          </p:txBody>
        </p:sp>
      </p:grpSp>
      <p:grpSp>
        <p:nvGrpSpPr>
          <p:cNvPr id="57" name="组合 56">
            <a:extLst>
              <a:ext uri="{FF2B5EF4-FFF2-40B4-BE49-F238E27FC236}">
                <a16:creationId xmlns:a16="http://schemas.microsoft.com/office/drawing/2014/main" id="{C89927D1-7D21-25F1-C916-45CB00583E2F}"/>
              </a:ext>
            </a:extLst>
          </p:cNvPr>
          <p:cNvGrpSpPr/>
          <p:nvPr/>
        </p:nvGrpSpPr>
        <p:grpSpPr>
          <a:xfrm>
            <a:off x="9585012" y="4249844"/>
            <a:ext cx="3580097" cy="3227022"/>
            <a:chOff x="6331423" y="4864473"/>
            <a:chExt cx="3043414" cy="2743268"/>
          </a:xfrm>
        </p:grpSpPr>
        <p:sp>
          <p:nvSpPr>
            <p:cNvPr id="45" name="任意多边形: 形状 44">
              <a:extLst>
                <a:ext uri="{FF2B5EF4-FFF2-40B4-BE49-F238E27FC236}">
                  <a16:creationId xmlns:a16="http://schemas.microsoft.com/office/drawing/2014/main" id="{CF456018-31CA-EF65-E6D1-B0F4AD277395}"/>
                </a:ext>
              </a:extLst>
            </p:cNvPr>
            <p:cNvSpPr/>
            <p:nvPr/>
          </p:nvSpPr>
          <p:spPr>
            <a:xfrm>
              <a:off x="6331423" y="5348579"/>
              <a:ext cx="2739072" cy="2259162"/>
            </a:xfrm>
            <a:custGeom>
              <a:avLst/>
              <a:gdLst>
                <a:gd name="connsiteX0" fmla="*/ 0 w 2739072"/>
                <a:gd name="connsiteY0" fmla="*/ 225916 h 2259162"/>
                <a:gd name="connsiteX1" fmla="*/ 225916 w 2739072"/>
                <a:gd name="connsiteY1" fmla="*/ 0 h 2259162"/>
                <a:gd name="connsiteX2" fmla="*/ 2513156 w 2739072"/>
                <a:gd name="connsiteY2" fmla="*/ 0 h 2259162"/>
                <a:gd name="connsiteX3" fmla="*/ 2739072 w 2739072"/>
                <a:gd name="connsiteY3" fmla="*/ 225916 h 2259162"/>
                <a:gd name="connsiteX4" fmla="*/ 2739072 w 2739072"/>
                <a:gd name="connsiteY4" fmla="*/ 2033246 h 2259162"/>
                <a:gd name="connsiteX5" fmla="*/ 2513156 w 2739072"/>
                <a:gd name="connsiteY5" fmla="*/ 2259162 h 2259162"/>
                <a:gd name="connsiteX6" fmla="*/ 225916 w 2739072"/>
                <a:gd name="connsiteY6" fmla="*/ 2259162 h 2259162"/>
                <a:gd name="connsiteX7" fmla="*/ 0 w 2739072"/>
                <a:gd name="connsiteY7" fmla="*/ 2033246 h 2259162"/>
                <a:gd name="connsiteX8" fmla="*/ 0 w 2739072"/>
                <a:gd name="connsiteY8" fmla="*/ 225916 h 225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39072" h="2259162">
                  <a:moveTo>
                    <a:pt x="0" y="225916"/>
                  </a:moveTo>
                  <a:cubicBezTo>
                    <a:pt x="0" y="101146"/>
                    <a:pt x="101146" y="0"/>
                    <a:pt x="225916" y="0"/>
                  </a:cubicBezTo>
                  <a:lnTo>
                    <a:pt x="2513156" y="0"/>
                  </a:lnTo>
                  <a:cubicBezTo>
                    <a:pt x="2637926" y="0"/>
                    <a:pt x="2739072" y="101146"/>
                    <a:pt x="2739072" y="225916"/>
                  </a:cubicBezTo>
                  <a:lnTo>
                    <a:pt x="2739072" y="2033246"/>
                  </a:lnTo>
                  <a:cubicBezTo>
                    <a:pt x="2739072" y="2158016"/>
                    <a:pt x="2637926" y="2259162"/>
                    <a:pt x="2513156" y="2259162"/>
                  </a:cubicBezTo>
                  <a:lnTo>
                    <a:pt x="225916" y="2259162"/>
                  </a:lnTo>
                  <a:cubicBezTo>
                    <a:pt x="101146" y="2259162"/>
                    <a:pt x="0" y="2158016"/>
                    <a:pt x="0" y="2033246"/>
                  </a:cubicBezTo>
                  <a:lnTo>
                    <a:pt x="0" y="225916"/>
                  </a:lnTo>
                  <a:close/>
                </a:path>
              </a:pathLst>
            </a:custGeom>
            <a:gradFill flip="none" rotWithShape="1">
              <a:gsLst>
                <a:gs pos="16000">
                  <a:srgbClr val="F98BD9">
                    <a:alpha val="34000"/>
                  </a:srgbClr>
                </a:gs>
                <a:gs pos="95000">
                  <a:srgbClr val="F98BD9">
                    <a:alpha val="0"/>
                  </a:srgbClr>
                </a:gs>
              </a:gsLst>
              <a:lin ang="16200000" scaled="1"/>
              <a:tileRect/>
            </a:gradFill>
            <a:ln w="12700" cap="flat" cmpd="sng" algn="ctr">
              <a:gradFill flip="none" rotWithShape="1">
                <a:gsLst>
                  <a:gs pos="44000">
                    <a:srgbClr val="FFF9D7">
                      <a:alpha val="0"/>
                    </a:srgbClr>
                  </a:gs>
                  <a:gs pos="100000">
                    <a:srgbClr val="F0C37D">
                      <a:alpha val="20000"/>
                    </a:srgbClr>
                  </a:gs>
                </a:gsLst>
                <a:lin ang="5400000" scaled="1"/>
                <a:tileRect/>
              </a:gradFill>
              <a:prstDash val="solid"/>
              <a:miter lim="800000"/>
            </a:ln>
            <a:effectLst/>
          </p:spPr>
          <p:txBody>
            <a:bodyPr rtlCol="0" anchor="ctr"/>
            <a:lstStyle/>
            <a:p>
              <a:pPr lvl="1"/>
              <a:r>
                <a:rPr lang="zh-CN" altLang="en-US" sz="2823" dirty="0">
                  <a:solidFill>
                    <a:schemeClr val="bg1"/>
                  </a:solidFill>
                </a:rPr>
                <a:t>分镜图片生成</a:t>
              </a:r>
            </a:p>
            <a:p>
              <a:pPr lvl="1"/>
              <a:r>
                <a:rPr lang="zh-CN" altLang="en-US" sz="2823" dirty="0">
                  <a:solidFill>
                    <a:schemeClr val="bg1"/>
                  </a:solidFill>
                </a:rPr>
                <a:t>分镜风格迁移</a:t>
              </a:r>
            </a:p>
            <a:p>
              <a:pPr lvl="1"/>
              <a:r>
                <a:rPr lang="zh-CN" altLang="en-US" sz="2823" dirty="0">
                  <a:solidFill>
                    <a:schemeClr val="bg1"/>
                  </a:solidFill>
                </a:rPr>
                <a:t>分镜角色保持</a:t>
              </a:r>
            </a:p>
          </p:txBody>
        </p:sp>
        <p:sp>
          <p:nvSpPr>
            <p:cNvPr id="47" name="任意多边形: 形状 46">
              <a:extLst>
                <a:ext uri="{FF2B5EF4-FFF2-40B4-BE49-F238E27FC236}">
                  <a16:creationId xmlns:a16="http://schemas.microsoft.com/office/drawing/2014/main" id="{D389717B-FCA0-3B9C-A2E1-796A752B5F8A}"/>
                </a:ext>
              </a:extLst>
            </p:cNvPr>
            <p:cNvSpPr/>
            <p:nvPr/>
          </p:nvSpPr>
          <p:spPr>
            <a:xfrm>
              <a:off x="6940106" y="4864473"/>
              <a:ext cx="2434731" cy="968212"/>
            </a:xfrm>
            <a:custGeom>
              <a:avLst/>
              <a:gdLst>
                <a:gd name="connsiteX0" fmla="*/ 0 w 2434731"/>
                <a:gd name="connsiteY0" fmla="*/ 96821 h 968212"/>
                <a:gd name="connsiteX1" fmla="*/ 96821 w 2434731"/>
                <a:gd name="connsiteY1" fmla="*/ 0 h 968212"/>
                <a:gd name="connsiteX2" fmla="*/ 2337910 w 2434731"/>
                <a:gd name="connsiteY2" fmla="*/ 0 h 968212"/>
                <a:gd name="connsiteX3" fmla="*/ 2434731 w 2434731"/>
                <a:gd name="connsiteY3" fmla="*/ 96821 h 968212"/>
                <a:gd name="connsiteX4" fmla="*/ 2434731 w 2434731"/>
                <a:gd name="connsiteY4" fmla="*/ 871391 h 968212"/>
                <a:gd name="connsiteX5" fmla="*/ 2337910 w 2434731"/>
                <a:gd name="connsiteY5" fmla="*/ 968212 h 968212"/>
                <a:gd name="connsiteX6" fmla="*/ 96821 w 2434731"/>
                <a:gd name="connsiteY6" fmla="*/ 968212 h 968212"/>
                <a:gd name="connsiteX7" fmla="*/ 0 w 2434731"/>
                <a:gd name="connsiteY7" fmla="*/ 871391 h 968212"/>
                <a:gd name="connsiteX8" fmla="*/ 0 w 2434731"/>
                <a:gd name="connsiteY8" fmla="*/ 96821 h 96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731" h="968212">
                  <a:moveTo>
                    <a:pt x="0" y="96821"/>
                  </a:moveTo>
                  <a:cubicBezTo>
                    <a:pt x="0" y="43348"/>
                    <a:pt x="43348" y="0"/>
                    <a:pt x="96821" y="0"/>
                  </a:cubicBezTo>
                  <a:lnTo>
                    <a:pt x="2337910" y="0"/>
                  </a:lnTo>
                  <a:cubicBezTo>
                    <a:pt x="2391383" y="0"/>
                    <a:pt x="2434731" y="43348"/>
                    <a:pt x="2434731" y="96821"/>
                  </a:cubicBezTo>
                  <a:lnTo>
                    <a:pt x="2434731" y="871391"/>
                  </a:lnTo>
                  <a:cubicBezTo>
                    <a:pt x="2434731" y="924864"/>
                    <a:pt x="2391383" y="968212"/>
                    <a:pt x="2337910" y="968212"/>
                  </a:cubicBezTo>
                  <a:lnTo>
                    <a:pt x="96821" y="968212"/>
                  </a:lnTo>
                  <a:cubicBezTo>
                    <a:pt x="43348" y="968212"/>
                    <a:pt x="0" y="924864"/>
                    <a:pt x="0" y="871391"/>
                  </a:cubicBezTo>
                  <a:lnTo>
                    <a:pt x="0" y="96821"/>
                  </a:lnTo>
                  <a:close/>
                </a:path>
              </a:pathLst>
            </a:cu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294" b="1" dirty="0">
                  <a:gradFill>
                    <a:gsLst>
                      <a:gs pos="0">
                        <a:srgbClr val="C575B9"/>
                      </a:gs>
                      <a:gs pos="37000">
                        <a:srgbClr val="FFFFFF"/>
                      </a:gs>
                      <a:gs pos="100000">
                        <a:srgbClr val="FFFFFF"/>
                      </a:gs>
                    </a:gsLst>
                    <a:lin ang="10800000" scaled="0"/>
                  </a:gradFill>
                  <a:ea typeface="MiSans Medium" panose="00000600000000000000" charset="-122"/>
                </a:rPr>
                <a:t>分镜图设计</a:t>
              </a:r>
            </a:p>
          </p:txBody>
        </p:sp>
      </p:grpSp>
      <p:grpSp>
        <p:nvGrpSpPr>
          <p:cNvPr id="58" name="组合 57">
            <a:extLst>
              <a:ext uri="{FF2B5EF4-FFF2-40B4-BE49-F238E27FC236}">
                <a16:creationId xmlns:a16="http://schemas.microsoft.com/office/drawing/2014/main" id="{A4111114-D0C7-B459-B37D-5397BC370B29}"/>
              </a:ext>
            </a:extLst>
          </p:cNvPr>
          <p:cNvGrpSpPr/>
          <p:nvPr/>
        </p:nvGrpSpPr>
        <p:grpSpPr>
          <a:xfrm>
            <a:off x="16532249" y="4249844"/>
            <a:ext cx="3580097" cy="3227022"/>
            <a:chOff x="9990735" y="5348579"/>
            <a:chExt cx="3043414" cy="2743268"/>
          </a:xfrm>
        </p:grpSpPr>
        <p:sp>
          <p:nvSpPr>
            <p:cNvPr id="48" name="任意多边形: 形状 47">
              <a:extLst>
                <a:ext uri="{FF2B5EF4-FFF2-40B4-BE49-F238E27FC236}">
                  <a16:creationId xmlns:a16="http://schemas.microsoft.com/office/drawing/2014/main" id="{0ED9D958-534D-8A94-93F3-90A26D397344}"/>
                </a:ext>
              </a:extLst>
            </p:cNvPr>
            <p:cNvSpPr/>
            <p:nvPr/>
          </p:nvSpPr>
          <p:spPr>
            <a:xfrm>
              <a:off x="9990735" y="5348579"/>
              <a:ext cx="2739072" cy="2259162"/>
            </a:xfrm>
            <a:custGeom>
              <a:avLst/>
              <a:gdLst>
                <a:gd name="connsiteX0" fmla="*/ 0 w 2739072"/>
                <a:gd name="connsiteY0" fmla="*/ 225916 h 2259162"/>
                <a:gd name="connsiteX1" fmla="*/ 225916 w 2739072"/>
                <a:gd name="connsiteY1" fmla="*/ 0 h 2259162"/>
                <a:gd name="connsiteX2" fmla="*/ 2513156 w 2739072"/>
                <a:gd name="connsiteY2" fmla="*/ 0 h 2259162"/>
                <a:gd name="connsiteX3" fmla="*/ 2739072 w 2739072"/>
                <a:gd name="connsiteY3" fmla="*/ 225916 h 2259162"/>
                <a:gd name="connsiteX4" fmla="*/ 2739072 w 2739072"/>
                <a:gd name="connsiteY4" fmla="*/ 2033246 h 2259162"/>
                <a:gd name="connsiteX5" fmla="*/ 2513156 w 2739072"/>
                <a:gd name="connsiteY5" fmla="*/ 2259162 h 2259162"/>
                <a:gd name="connsiteX6" fmla="*/ 225916 w 2739072"/>
                <a:gd name="connsiteY6" fmla="*/ 2259162 h 2259162"/>
                <a:gd name="connsiteX7" fmla="*/ 0 w 2739072"/>
                <a:gd name="connsiteY7" fmla="*/ 2033246 h 2259162"/>
                <a:gd name="connsiteX8" fmla="*/ 0 w 2739072"/>
                <a:gd name="connsiteY8" fmla="*/ 225916 h 225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39072" h="2259162">
                  <a:moveTo>
                    <a:pt x="0" y="225916"/>
                  </a:moveTo>
                  <a:cubicBezTo>
                    <a:pt x="0" y="101146"/>
                    <a:pt x="101146" y="0"/>
                    <a:pt x="225916" y="0"/>
                  </a:cubicBezTo>
                  <a:lnTo>
                    <a:pt x="2513156" y="0"/>
                  </a:lnTo>
                  <a:cubicBezTo>
                    <a:pt x="2637926" y="0"/>
                    <a:pt x="2739072" y="101146"/>
                    <a:pt x="2739072" y="225916"/>
                  </a:cubicBezTo>
                  <a:lnTo>
                    <a:pt x="2739072" y="2033246"/>
                  </a:lnTo>
                  <a:cubicBezTo>
                    <a:pt x="2739072" y="2158016"/>
                    <a:pt x="2637926" y="2259162"/>
                    <a:pt x="2513156" y="2259162"/>
                  </a:cubicBezTo>
                  <a:lnTo>
                    <a:pt x="225916" y="2259162"/>
                  </a:lnTo>
                  <a:cubicBezTo>
                    <a:pt x="101146" y="2259162"/>
                    <a:pt x="0" y="2158016"/>
                    <a:pt x="0" y="2033246"/>
                  </a:cubicBezTo>
                  <a:lnTo>
                    <a:pt x="0" y="225916"/>
                  </a:lnTo>
                  <a:close/>
                </a:path>
              </a:pathLst>
            </a:custGeom>
            <a:gradFill flip="none" rotWithShape="1">
              <a:gsLst>
                <a:gs pos="16000">
                  <a:srgbClr val="F98BD9">
                    <a:alpha val="34000"/>
                  </a:srgbClr>
                </a:gs>
                <a:gs pos="95000">
                  <a:srgbClr val="F98BD9">
                    <a:alpha val="0"/>
                  </a:srgbClr>
                </a:gs>
              </a:gsLst>
              <a:lin ang="16200000" scaled="1"/>
              <a:tileRect/>
            </a:gradFill>
            <a:ln w="12700" cap="flat" cmpd="sng" algn="ctr">
              <a:gradFill flip="none" rotWithShape="1">
                <a:gsLst>
                  <a:gs pos="44000">
                    <a:srgbClr val="FFF9D7">
                      <a:alpha val="0"/>
                    </a:srgbClr>
                  </a:gs>
                  <a:gs pos="100000">
                    <a:srgbClr val="F0C37D">
                      <a:alpha val="20000"/>
                    </a:srgbClr>
                  </a:gs>
                </a:gsLst>
                <a:lin ang="5400000" scaled="1"/>
                <a:tileRect/>
              </a:gradFill>
              <a:prstDash val="solid"/>
              <a:miter lim="800000"/>
            </a:ln>
            <a:effectLst/>
          </p:spPr>
          <p:txBody>
            <a:bodyPr rtlCol="0" anchor="ctr"/>
            <a:lstStyle/>
            <a:p>
              <a:pPr lvl="1"/>
              <a:r>
                <a:rPr lang="zh-CN" altLang="en-US" sz="2823" dirty="0">
                  <a:solidFill>
                    <a:schemeClr val="bg1"/>
                  </a:solidFill>
                </a:rPr>
                <a:t>分镜视频生成</a:t>
              </a:r>
            </a:p>
            <a:p>
              <a:pPr lvl="1"/>
              <a:r>
                <a:rPr lang="zh-CN" altLang="en-US" sz="2823" dirty="0">
                  <a:solidFill>
                    <a:schemeClr val="bg1"/>
                  </a:solidFill>
                </a:rPr>
                <a:t>人物表情迁移</a:t>
              </a:r>
            </a:p>
            <a:p>
              <a:pPr lvl="1"/>
              <a:r>
                <a:rPr lang="zh-CN" altLang="en-US" sz="2823" dirty="0">
                  <a:solidFill>
                    <a:schemeClr val="bg1"/>
                  </a:solidFill>
                </a:rPr>
                <a:t>人物口型同步</a:t>
              </a:r>
            </a:p>
          </p:txBody>
        </p:sp>
        <p:sp>
          <p:nvSpPr>
            <p:cNvPr id="50" name="任意多边形: 形状 49">
              <a:extLst>
                <a:ext uri="{FF2B5EF4-FFF2-40B4-BE49-F238E27FC236}">
                  <a16:creationId xmlns:a16="http://schemas.microsoft.com/office/drawing/2014/main" id="{F7C857FF-4487-6BC2-A695-8BF8C4D7E25C}"/>
                </a:ext>
              </a:extLst>
            </p:cNvPr>
            <p:cNvSpPr/>
            <p:nvPr/>
          </p:nvSpPr>
          <p:spPr>
            <a:xfrm>
              <a:off x="10599418" y="7123635"/>
              <a:ext cx="2434731" cy="968212"/>
            </a:xfrm>
            <a:custGeom>
              <a:avLst/>
              <a:gdLst>
                <a:gd name="connsiteX0" fmla="*/ 0 w 2434731"/>
                <a:gd name="connsiteY0" fmla="*/ 96821 h 968212"/>
                <a:gd name="connsiteX1" fmla="*/ 96821 w 2434731"/>
                <a:gd name="connsiteY1" fmla="*/ 0 h 968212"/>
                <a:gd name="connsiteX2" fmla="*/ 2337910 w 2434731"/>
                <a:gd name="connsiteY2" fmla="*/ 0 h 968212"/>
                <a:gd name="connsiteX3" fmla="*/ 2434731 w 2434731"/>
                <a:gd name="connsiteY3" fmla="*/ 96821 h 968212"/>
                <a:gd name="connsiteX4" fmla="*/ 2434731 w 2434731"/>
                <a:gd name="connsiteY4" fmla="*/ 871391 h 968212"/>
                <a:gd name="connsiteX5" fmla="*/ 2337910 w 2434731"/>
                <a:gd name="connsiteY5" fmla="*/ 968212 h 968212"/>
                <a:gd name="connsiteX6" fmla="*/ 96821 w 2434731"/>
                <a:gd name="connsiteY6" fmla="*/ 968212 h 968212"/>
                <a:gd name="connsiteX7" fmla="*/ 0 w 2434731"/>
                <a:gd name="connsiteY7" fmla="*/ 871391 h 968212"/>
                <a:gd name="connsiteX8" fmla="*/ 0 w 2434731"/>
                <a:gd name="connsiteY8" fmla="*/ 96821 h 96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731" h="968212">
                  <a:moveTo>
                    <a:pt x="0" y="96821"/>
                  </a:moveTo>
                  <a:cubicBezTo>
                    <a:pt x="0" y="43348"/>
                    <a:pt x="43348" y="0"/>
                    <a:pt x="96821" y="0"/>
                  </a:cubicBezTo>
                  <a:lnTo>
                    <a:pt x="2337910" y="0"/>
                  </a:lnTo>
                  <a:cubicBezTo>
                    <a:pt x="2391383" y="0"/>
                    <a:pt x="2434731" y="43348"/>
                    <a:pt x="2434731" y="96821"/>
                  </a:cubicBezTo>
                  <a:lnTo>
                    <a:pt x="2434731" y="871391"/>
                  </a:lnTo>
                  <a:cubicBezTo>
                    <a:pt x="2434731" y="924864"/>
                    <a:pt x="2391383" y="968212"/>
                    <a:pt x="2337910" y="968212"/>
                  </a:cubicBezTo>
                  <a:lnTo>
                    <a:pt x="96821" y="968212"/>
                  </a:lnTo>
                  <a:cubicBezTo>
                    <a:pt x="43348" y="968212"/>
                    <a:pt x="0" y="924864"/>
                    <a:pt x="0" y="871391"/>
                  </a:cubicBezTo>
                  <a:lnTo>
                    <a:pt x="0" y="96821"/>
                  </a:lnTo>
                  <a:close/>
                </a:path>
              </a:pathLst>
            </a:cu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294" b="1" dirty="0">
                  <a:gradFill>
                    <a:gsLst>
                      <a:gs pos="0">
                        <a:srgbClr val="C575B9"/>
                      </a:gs>
                      <a:gs pos="37000">
                        <a:srgbClr val="FFFFFF"/>
                      </a:gs>
                      <a:gs pos="100000">
                        <a:srgbClr val="FFFFFF"/>
                      </a:gs>
                    </a:gsLst>
                    <a:lin ang="10800000" scaled="0"/>
                  </a:gradFill>
                  <a:ea typeface="MiSans Medium" panose="00000600000000000000" charset="-122"/>
                </a:rPr>
                <a:t>分镜视频生成</a:t>
              </a:r>
            </a:p>
          </p:txBody>
        </p:sp>
      </p:grpSp>
      <p:grpSp>
        <p:nvGrpSpPr>
          <p:cNvPr id="59" name="组合 58">
            <a:extLst>
              <a:ext uri="{FF2B5EF4-FFF2-40B4-BE49-F238E27FC236}">
                <a16:creationId xmlns:a16="http://schemas.microsoft.com/office/drawing/2014/main" id="{B6214677-3BA4-08FE-EDA9-9AF7F5D06CAD}"/>
              </a:ext>
            </a:extLst>
          </p:cNvPr>
          <p:cNvGrpSpPr/>
          <p:nvPr/>
        </p:nvGrpSpPr>
        <p:grpSpPr>
          <a:xfrm>
            <a:off x="23479487" y="4249844"/>
            <a:ext cx="3580096" cy="3227022"/>
            <a:chOff x="13650048" y="4864473"/>
            <a:chExt cx="3043413" cy="2743268"/>
          </a:xfrm>
        </p:grpSpPr>
        <p:sp>
          <p:nvSpPr>
            <p:cNvPr id="51" name="任意多边形: 形状 50">
              <a:extLst>
                <a:ext uri="{FF2B5EF4-FFF2-40B4-BE49-F238E27FC236}">
                  <a16:creationId xmlns:a16="http://schemas.microsoft.com/office/drawing/2014/main" id="{5CDCE1E4-E216-BE6A-BB9F-8365A8B617FF}"/>
                </a:ext>
              </a:extLst>
            </p:cNvPr>
            <p:cNvSpPr/>
            <p:nvPr/>
          </p:nvSpPr>
          <p:spPr>
            <a:xfrm>
              <a:off x="13650048" y="5348579"/>
              <a:ext cx="2739072" cy="2259162"/>
            </a:xfrm>
            <a:custGeom>
              <a:avLst/>
              <a:gdLst>
                <a:gd name="connsiteX0" fmla="*/ 0 w 2739072"/>
                <a:gd name="connsiteY0" fmla="*/ 225916 h 2259162"/>
                <a:gd name="connsiteX1" fmla="*/ 225916 w 2739072"/>
                <a:gd name="connsiteY1" fmla="*/ 0 h 2259162"/>
                <a:gd name="connsiteX2" fmla="*/ 2513156 w 2739072"/>
                <a:gd name="connsiteY2" fmla="*/ 0 h 2259162"/>
                <a:gd name="connsiteX3" fmla="*/ 2739072 w 2739072"/>
                <a:gd name="connsiteY3" fmla="*/ 225916 h 2259162"/>
                <a:gd name="connsiteX4" fmla="*/ 2739072 w 2739072"/>
                <a:gd name="connsiteY4" fmla="*/ 2033246 h 2259162"/>
                <a:gd name="connsiteX5" fmla="*/ 2513156 w 2739072"/>
                <a:gd name="connsiteY5" fmla="*/ 2259162 h 2259162"/>
                <a:gd name="connsiteX6" fmla="*/ 225916 w 2739072"/>
                <a:gd name="connsiteY6" fmla="*/ 2259162 h 2259162"/>
                <a:gd name="connsiteX7" fmla="*/ 0 w 2739072"/>
                <a:gd name="connsiteY7" fmla="*/ 2033246 h 2259162"/>
                <a:gd name="connsiteX8" fmla="*/ 0 w 2739072"/>
                <a:gd name="connsiteY8" fmla="*/ 225916 h 225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39072" h="2259162">
                  <a:moveTo>
                    <a:pt x="0" y="225916"/>
                  </a:moveTo>
                  <a:cubicBezTo>
                    <a:pt x="0" y="101146"/>
                    <a:pt x="101146" y="0"/>
                    <a:pt x="225916" y="0"/>
                  </a:cubicBezTo>
                  <a:lnTo>
                    <a:pt x="2513156" y="0"/>
                  </a:lnTo>
                  <a:cubicBezTo>
                    <a:pt x="2637926" y="0"/>
                    <a:pt x="2739072" y="101146"/>
                    <a:pt x="2739072" y="225916"/>
                  </a:cubicBezTo>
                  <a:lnTo>
                    <a:pt x="2739072" y="2033246"/>
                  </a:lnTo>
                  <a:cubicBezTo>
                    <a:pt x="2739072" y="2158016"/>
                    <a:pt x="2637926" y="2259162"/>
                    <a:pt x="2513156" y="2259162"/>
                  </a:cubicBezTo>
                  <a:lnTo>
                    <a:pt x="225916" y="2259162"/>
                  </a:lnTo>
                  <a:cubicBezTo>
                    <a:pt x="101146" y="2259162"/>
                    <a:pt x="0" y="2158016"/>
                    <a:pt x="0" y="2033246"/>
                  </a:cubicBezTo>
                  <a:lnTo>
                    <a:pt x="0" y="225916"/>
                  </a:lnTo>
                  <a:close/>
                </a:path>
              </a:pathLst>
            </a:custGeom>
            <a:gradFill flip="none" rotWithShape="1">
              <a:gsLst>
                <a:gs pos="16000">
                  <a:srgbClr val="F98BD9">
                    <a:alpha val="34000"/>
                  </a:srgbClr>
                </a:gs>
                <a:gs pos="95000">
                  <a:srgbClr val="F98BD9">
                    <a:alpha val="0"/>
                  </a:srgbClr>
                </a:gs>
              </a:gsLst>
              <a:lin ang="16200000" scaled="1"/>
              <a:tileRect/>
            </a:gradFill>
            <a:ln w="12700" cap="flat" cmpd="sng" algn="ctr">
              <a:gradFill flip="none" rotWithShape="1">
                <a:gsLst>
                  <a:gs pos="44000">
                    <a:srgbClr val="FFF9D7">
                      <a:alpha val="0"/>
                    </a:srgbClr>
                  </a:gs>
                  <a:gs pos="100000">
                    <a:srgbClr val="F0C37D">
                      <a:alpha val="20000"/>
                    </a:srgbClr>
                  </a:gs>
                </a:gsLst>
                <a:lin ang="5400000" scaled="1"/>
                <a:tileRect/>
              </a:gradFill>
              <a:prstDash val="solid"/>
              <a:miter lim="800000"/>
            </a:ln>
            <a:effectLst/>
          </p:spPr>
          <p:txBody>
            <a:bodyPr rtlCol="0" anchor="ctr"/>
            <a:lstStyle/>
            <a:p>
              <a:pPr lvl="1"/>
              <a:r>
                <a:rPr lang="zh-CN" altLang="en-US" sz="2823" dirty="0">
                  <a:solidFill>
                    <a:schemeClr val="bg1"/>
                  </a:solidFill>
                </a:rPr>
                <a:t>音乐生成</a:t>
              </a:r>
            </a:p>
            <a:p>
              <a:pPr lvl="1"/>
              <a:r>
                <a:rPr lang="zh-CN" altLang="en-US" sz="2823" dirty="0">
                  <a:solidFill>
                    <a:schemeClr val="bg1"/>
                  </a:solidFill>
                </a:rPr>
                <a:t>人物配音</a:t>
              </a:r>
            </a:p>
          </p:txBody>
        </p:sp>
        <p:sp>
          <p:nvSpPr>
            <p:cNvPr id="53" name="任意多边形: 形状 52">
              <a:extLst>
                <a:ext uri="{FF2B5EF4-FFF2-40B4-BE49-F238E27FC236}">
                  <a16:creationId xmlns:a16="http://schemas.microsoft.com/office/drawing/2014/main" id="{1D24CD87-D9A3-62FB-3618-DD9057251040}"/>
                </a:ext>
              </a:extLst>
            </p:cNvPr>
            <p:cNvSpPr/>
            <p:nvPr/>
          </p:nvSpPr>
          <p:spPr>
            <a:xfrm>
              <a:off x="14258730" y="4864473"/>
              <a:ext cx="2434731" cy="968212"/>
            </a:xfrm>
            <a:custGeom>
              <a:avLst/>
              <a:gdLst>
                <a:gd name="connsiteX0" fmla="*/ 0 w 2434731"/>
                <a:gd name="connsiteY0" fmla="*/ 96821 h 968212"/>
                <a:gd name="connsiteX1" fmla="*/ 96821 w 2434731"/>
                <a:gd name="connsiteY1" fmla="*/ 0 h 968212"/>
                <a:gd name="connsiteX2" fmla="*/ 2337910 w 2434731"/>
                <a:gd name="connsiteY2" fmla="*/ 0 h 968212"/>
                <a:gd name="connsiteX3" fmla="*/ 2434731 w 2434731"/>
                <a:gd name="connsiteY3" fmla="*/ 96821 h 968212"/>
                <a:gd name="connsiteX4" fmla="*/ 2434731 w 2434731"/>
                <a:gd name="connsiteY4" fmla="*/ 871391 h 968212"/>
                <a:gd name="connsiteX5" fmla="*/ 2337910 w 2434731"/>
                <a:gd name="connsiteY5" fmla="*/ 968212 h 968212"/>
                <a:gd name="connsiteX6" fmla="*/ 96821 w 2434731"/>
                <a:gd name="connsiteY6" fmla="*/ 968212 h 968212"/>
                <a:gd name="connsiteX7" fmla="*/ 0 w 2434731"/>
                <a:gd name="connsiteY7" fmla="*/ 871391 h 968212"/>
                <a:gd name="connsiteX8" fmla="*/ 0 w 2434731"/>
                <a:gd name="connsiteY8" fmla="*/ 96821 h 96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731" h="968212">
                  <a:moveTo>
                    <a:pt x="0" y="96821"/>
                  </a:moveTo>
                  <a:cubicBezTo>
                    <a:pt x="0" y="43348"/>
                    <a:pt x="43348" y="0"/>
                    <a:pt x="96821" y="0"/>
                  </a:cubicBezTo>
                  <a:lnTo>
                    <a:pt x="2337910" y="0"/>
                  </a:lnTo>
                  <a:cubicBezTo>
                    <a:pt x="2391383" y="0"/>
                    <a:pt x="2434731" y="43348"/>
                    <a:pt x="2434731" y="96821"/>
                  </a:cubicBezTo>
                  <a:lnTo>
                    <a:pt x="2434731" y="871391"/>
                  </a:lnTo>
                  <a:cubicBezTo>
                    <a:pt x="2434731" y="924864"/>
                    <a:pt x="2391383" y="968212"/>
                    <a:pt x="2337910" y="968212"/>
                  </a:cubicBezTo>
                  <a:lnTo>
                    <a:pt x="96821" y="968212"/>
                  </a:lnTo>
                  <a:cubicBezTo>
                    <a:pt x="43348" y="968212"/>
                    <a:pt x="0" y="924864"/>
                    <a:pt x="0" y="871391"/>
                  </a:cubicBezTo>
                  <a:lnTo>
                    <a:pt x="0" y="96821"/>
                  </a:lnTo>
                  <a:close/>
                </a:path>
              </a:pathLst>
            </a:cu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294" b="1" dirty="0">
                  <a:gradFill>
                    <a:gsLst>
                      <a:gs pos="0">
                        <a:srgbClr val="C575B9"/>
                      </a:gs>
                      <a:gs pos="37000">
                        <a:srgbClr val="FFFFFF"/>
                      </a:gs>
                      <a:gs pos="100000">
                        <a:srgbClr val="FFFFFF"/>
                      </a:gs>
                    </a:gsLst>
                    <a:lin ang="10800000" scaled="0"/>
                  </a:gradFill>
                  <a:ea typeface="MiSans Medium" panose="00000600000000000000" charset="-122"/>
                </a:rPr>
                <a:t>配音及音效</a:t>
              </a:r>
            </a:p>
          </p:txBody>
        </p:sp>
      </p:grpSp>
      <p:grpSp>
        <p:nvGrpSpPr>
          <p:cNvPr id="60" name="组合 59">
            <a:extLst>
              <a:ext uri="{FF2B5EF4-FFF2-40B4-BE49-F238E27FC236}">
                <a16:creationId xmlns:a16="http://schemas.microsoft.com/office/drawing/2014/main" id="{7B310C28-15E1-E8B8-F872-87316C9F944D}"/>
              </a:ext>
            </a:extLst>
          </p:cNvPr>
          <p:cNvGrpSpPr/>
          <p:nvPr/>
        </p:nvGrpSpPr>
        <p:grpSpPr>
          <a:xfrm>
            <a:off x="30426721" y="4249844"/>
            <a:ext cx="3580097" cy="3227022"/>
            <a:chOff x="17309360" y="5348579"/>
            <a:chExt cx="3043414" cy="2743268"/>
          </a:xfrm>
        </p:grpSpPr>
        <p:sp>
          <p:nvSpPr>
            <p:cNvPr id="54" name="任意多边形: 形状 53">
              <a:extLst>
                <a:ext uri="{FF2B5EF4-FFF2-40B4-BE49-F238E27FC236}">
                  <a16:creationId xmlns:a16="http://schemas.microsoft.com/office/drawing/2014/main" id="{ED0BC50E-C8A0-5C77-A92E-AF2F4473AF0E}"/>
                </a:ext>
              </a:extLst>
            </p:cNvPr>
            <p:cNvSpPr/>
            <p:nvPr/>
          </p:nvSpPr>
          <p:spPr>
            <a:xfrm>
              <a:off x="17309360" y="5348579"/>
              <a:ext cx="2739072" cy="2259162"/>
            </a:xfrm>
            <a:custGeom>
              <a:avLst/>
              <a:gdLst>
                <a:gd name="connsiteX0" fmla="*/ 0 w 2739072"/>
                <a:gd name="connsiteY0" fmla="*/ 225916 h 2259162"/>
                <a:gd name="connsiteX1" fmla="*/ 225916 w 2739072"/>
                <a:gd name="connsiteY1" fmla="*/ 0 h 2259162"/>
                <a:gd name="connsiteX2" fmla="*/ 2513156 w 2739072"/>
                <a:gd name="connsiteY2" fmla="*/ 0 h 2259162"/>
                <a:gd name="connsiteX3" fmla="*/ 2739072 w 2739072"/>
                <a:gd name="connsiteY3" fmla="*/ 225916 h 2259162"/>
                <a:gd name="connsiteX4" fmla="*/ 2739072 w 2739072"/>
                <a:gd name="connsiteY4" fmla="*/ 2033246 h 2259162"/>
                <a:gd name="connsiteX5" fmla="*/ 2513156 w 2739072"/>
                <a:gd name="connsiteY5" fmla="*/ 2259162 h 2259162"/>
                <a:gd name="connsiteX6" fmla="*/ 225916 w 2739072"/>
                <a:gd name="connsiteY6" fmla="*/ 2259162 h 2259162"/>
                <a:gd name="connsiteX7" fmla="*/ 0 w 2739072"/>
                <a:gd name="connsiteY7" fmla="*/ 2033246 h 2259162"/>
                <a:gd name="connsiteX8" fmla="*/ 0 w 2739072"/>
                <a:gd name="connsiteY8" fmla="*/ 225916 h 225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39072" h="2259162">
                  <a:moveTo>
                    <a:pt x="0" y="225916"/>
                  </a:moveTo>
                  <a:cubicBezTo>
                    <a:pt x="0" y="101146"/>
                    <a:pt x="101146" y="0"/>
                    <a:pt x="225916" y="0"/>
                  </a:cubicBezTo>
                  <a:lnTo>
                    <a:pt x="2513156" y="0"/>
                  </a:lnTo>
                  <a:cubicBezTo>
                    <a:pt x="2637926" y="0"/>
                    <a:pt x="2739072" y="101146"/>
                    <a:pt x="2739072" y="225916"/>
                  </a:cubicBezTo>
                  <a:lnTo>
                    <a:pt x="2739072" y="2033246"/>
                  </a:lnTo>
                  <a:cubicBezTo>
                    <a:pt x="2739072" y="2158016"/>
                    <a:pt x="2637926" y="2259162"/>
                    <a:pt x="2513156" y="2259162"/>
                  </a:cubicBezTo>
                  <a:lnTo>
                    <a:pt x="225916" y="2259162"/>
                  </a:lnTo>
                  <a:cubicBezTo>
                    <a:pt x="101146" y="2259162"/>
                    <a:pt x="0" y="2158016"/>
                    <a:pt x="0" y="2033246"/>
                  </a:cubicBezTo>
                  <a:lnTo>
                    <a:pt x="0" y="225916"/>
                  </a:lnTo>
                  <a:close/>
                </a:path>
              </a:pathLst>
            </a:custGeom>
            <a:gradFill flip="none" rotWithShape="1">
              <a:gsLst>
                <a:gs pos="16000">
                  <a:srgbClr val="F98BD9">
                    <a:alpha val="34000"/>
                  </a:srgbClr>
                </a:gs>
                <a:gs pos="95000">
                  <a:srgbClr val="F98BD9">
                    <a:alpha val="0"/>
                  </a:srgbClr>
                </a:gs>
              </a:gsLst>
              <a:lin ang="16200000" scaled="1"/>
              <a:tileRect/>
            </a:gradFill>
            <a:ln w="12700" cap="flat" cmpd="sng" algn="ctr">
              <a:gradFill flip="none" rotWithShape="1">
                <a:gsLst>
                  <a:gs pos="44000">
                    <a:srgbClr val="FFF9D7">
                      <a:alpha val="0"/>
                    </a:srgbClr>
                  </a:gs>
                  <a:gs pos="100000">
                    <a:srgbClr val="F0C37D">
                      <a:alpha val="20000"/>
                    </a:srgbClr>
                  </a:gs>
                </a:gsLst>
                <a:lin ang="5400000" scaled="1"/>
                <a:tileRect/>
              </a:gradFill>
              <a:prstDash val="solid"/>
              <a:miter lim="800000"/>
            </a:ln>
            <a:effectLst/>
          </p:spPr>
          <p:txBody>
            <a:bodyPr rtlCol="0" anchor="ctr"/>
            <a:lstStyle/>
            <a:p>
              <a:pPr lvl="1"/>
              <a:r>
                <a:rPr lang="zh-CN" altLang="en-US" sz="2823" dirty="0">
                  <a:solidFill>
                    <a:schemeClr val="bg1"/>
                  </a:solidFill>
                </a:rPr>
                <a:t>视频剪辑</a:t>
              </a:r>
            </a:p>
            <a:p>
              <a:pPr lvl="1"/>
              <a:r>
                <a:rPr lang="zh-CN" altLang="en-US" sz="2823" dirty="0">
                  <a:solidFill>
                    <a:schemeClr val="bg1"/>
                  </a:solidFill>
                </a:rPr>
                <a:t>字幕生成</a:t>
              </a:r>
            </a:p>
            <a:p>
              <a:pPr lvl="1"/>
              <a:r>
                <a:rPr lang="zh-CN" altLang="en-US" sz="2823" dirty="0">
                  <a:solidFill>
                    <a:schemeClr val="bg1"/>
                  </a:solidFill>
                </a:rPr>
                <a:t>画质增强</a:t>
              </a:r>
            </a:p>
          </p:txBody>
        </p:sp>
        <p:sp>
          <p:nvSpPr>
            <p:cNvPr id="55" name="任意多边形: 形状 54">
              <a:extLst>
                <a:ext uri="{FF2B5EF4-FFF2-40B4-BE49-F238E27FC236}">
                  <a16:creationId xmlns:a16="http://schemas.microsoft.com/office/drawing/2014/main" id="{F4D12353-0948-2FD9-6E2E-BD2B8F6654DD}"/>
                </a:ext>
              </a:extLst>
            </p:cNvPr>
            <p:cNvSpPr/>
            <p:nvPr/>
          </p:nvSpPr>
          <p:spPr>
            <a:xfrm>
              <a:off x="17918043" y="7123635"/>
              <a:ext cx="2434731" cy="968212"/>
            </a:xfrm>
            <a:custGeom>
              <a:avLst/>
              <a:gdLst>
                <a:gd name="connsiteX0" fmla="*/ 0 w 2434731"/>
                <a:gd name="connsiteY0" fmla="*/ 96821 h 968212"/>
                <a:gd name="connsiteX1" fmla="*/ 96821 w 2434731"/>
                <a:gd name="connsiteY1" fmla="*/ 0 h 968212"/>
                <a:gd name="connsiteX2" fmla="*/ 2337910 w 2434731"/>
                <a:gd name="connsiteY2" fmla="*/ 0 h 968212"/>
                <a:gd name="connsiteX3" fmla="*/ 2434731 w 2434731"/>
                <a:gd name="connsiteY3" fmla="*/ 96821 h 968212"/>
                <a:gd name="connsiteX4" fmla="*/ 2434731 w 2434731"/>
                <a:gd name="connsiteY4" fmla="*/ 871391 h 968212"/>
                <a:gd name="connsiteX5" fmla="*/ 2337910 w 2434731"/>
                <a:gd name="connsiteY5" fmla="*/ 968212 h 968212"/>
                <a:gd name="connsiteX6" fmla="*/ 96821 w 2434731"/>
                <a:gd name="connsiteY6" fmla="*/ 968212 h 968212"/>
                <a:gd name="connsiteX7" fmla="*/ 0 w 2434731"/>
                <a:gd name="connsiteY7" fmla="*/ 871391 h 968212"/>
                <a:gd name="connsiteX8" fmla="*/ 0 w 2434731"/>
                <a:gd name="connsiteY8" fmla="*/ 96821 h 96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731" h="968212">
                  <a:moveTo>
                    <a:pt x="0" y="96821"/>
                  </a:moveTo>
                  <a:cubicBezTo>
                    <a:pt x="0" y="43348"/>
                    <a:pt x="43348" y="0"/>
                    <a:pt x="96821" y="0"/>
                  </a:cubicBezTo>
                  <a:lnTo>
                    <a:pt x="2337910" y="0"/>
                  </a:lnTo>
                  <a:cubicBezTo>
                    <a:pt x="2391383" y="0"/>
                    <a:pt x="2434731" y="43348"/>
                    <a:pt x="2434731" y="96821"/>
                  </a:cubicBezTo>
                  <a:lnTo>
                    <a:pt x="2434731" y="871391"/>
                  </a:lnTo>
                  <a:cubicBezTo>
                    <a:pt x="2434731" y="924864"/>
                    <a:pt x="2391383" y="968212"/>
                    <a:pt x="2337910" y="968212"/>
                  </a:cubicBezTo>
                  <a:lnTo>
                    <a:pt x="96821" y="968212"/>
                  </a:lnTo>
                  <a:cubicBezTo>
                    <a:pt x="43348" y="968212"/>
                    <a:pt x="0" y="924864"/>
                    <a:pt x="0" y="871391"/>
                  </a:cubicBezTo>
                  <a:lnTo>
                    <a:pt x="0" y="96821"/>
                  </a:lnTo>
                  <a:close/>
                </a:path>
              </a:pathLst>
            </a:cu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294" b="1" dirty="0">
                  <a:gradFill>
                    <a:gsLst>
                      <a:gs pos="0">
                        <a:srgbClr val="C575B9"/>
                      </a:gs>
                      <a:gs pos="37000">
                        <a:srgbClr val="FFFFFF"/>
                      </a:gs>
                      <a:gs pos="100000">
                        <a:srgbClr val="FFFFFF"/>
                      </a:gs>
                    </a:gsLst>
                    <a:lin ang="10800000" scaled="0"/>
                  </a:gradFill>
                  <a:ea typeface="MiSans Medium" panose="00000600000000000000" charset="-122"/>
                </a:rPr>
                <a:t>后期剪辑</a:t>
              </a:r>
            </a:p>
          </p:txBody>
        </p:sp>
      </p:grpSp>
      <p:sp>
        <p:nvSpPr>
          <p:cNvPr id="61" name="箭头: 右 60">
            <a:extLst>
              <a:ext uri="{FF2B5EF4-FFF2-40B4-BE49-F238E27FC236}">
                <a16:creationId xmlns:a16="http://schemas.microsoft.com/office/drawing/2014/main" id="{9681D5BF-CC92-14BD-25A9-3F62ED0FD3EA}"/>
              </a:ext>
            </a:extLst>
          </p:cNvPr>
          <p:cNvSpPr/>
          <p:nvPr/>
        </p:nvSpPr>
        <p:spPr>
          <a:xfrm>
            <a:off x="7165301" y="4884985"/>
            <a:ext cx="1792746" cy="1562250"/>
          </a:xfrm>
          <a:prstGeom prst="rightArrow">
            <a:avLst/>
          </a:prstGeom>
          <a:gradFill flip="none" rotWithShape="1">
            <a:gsLst>
              <a:gs pos="24000">
                <a:srgbClr val="F98BD9">
                  <a:alpha val="39000"/>
                </a:srgbClr>
              </a:gs>
              <a:gs pos="100000">
                <a:schemeClr val="tx1"/>
              </a:gs>
              <a:gs pos="64000">
                <a:srgbClr val="32408B"/>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117"/>
          </a:p>
        </p:txBody>
      </p:sp>
      <p:sp>
        <p:nvSpPr>
          <p:cNvPr id="63" name="箭头: 右 62">
            <a:extLst>
              <a:ext uri="{FF2B5EF4-FFF2-40B4-BE49-F238E27FC236}">
                <a16:creationId xmlns:a16="http://schemas.microsoft.com/office/drawing/2014/main" id="{190BAA21-C6A6-B7D8-9B2F-F7BBABBC5BD9}"/>
              </a:ext>
            </a:extLst>
          </p:cNvPr>
          <p:cNvSpPr/>
          <p:nvPr/>
        </p:nvSpPr>
        <p:spPr>
          <a:xfrm>
            <a:off x="14037397" y="4884985"/>
            <a:ext cx="1792746" cy="1562250"/>
          </a:xfrm>
          <a:prstGeom prst="rightArrow">
            <a:avLst/>
          </a:prstGeom>
          <a:gradFill flip="none" rotWithShape="1">
            <a:gsLst>
              <a:gs pos="24000">
                <a:srgbClr val="F98BD9">
                  <a:alpha val="39000"/>
                </a:srgbClr>
              </a:gs>
              <a:gs pos="100000">
                <a:schemeClr val="tx1"/>
              </a:gs>
              <a:gs pos="64000">
                <a:srgbClr val="32408B"/>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117"/>
          </a:p>
        </p:txBody>
      </p:sp>
      <p:sp>
        <p:nvSpPr>
          <p:cNvPr id="64" name="箭头: 右 63">
            <a:extLst>
              <a:ext uri="{FF2B5EF4-FFF2-40B4-BE49-F238E27FC236}">
                <a16:creationId xmlns:a16="http://schemas.microsoft.com/office/drawing/2014/main" id="{ECD36E4C-4BA9-8A17-9CE0-FFD82D9B17F8}"/>
              </a:ext>
            </a:extLst>
          </p:cNvPr>
          <p:cNvSpPr/>
          <p:nvPr/>
        </p:nvSpPr>
        <p:spPr>
          <a:xfrm>
            <a:off x="20909493" y="4884985"/>
            <a:ext cx="1792746" cy="1562250"/>
          </a:xfrm>
          <a:prstGeom prst="rightArrow">
            <a:avLst/>
          </a:prstGeom>
          <a:gradFill flip="none" rotWithShape="1">
            <a:gsLst>
              <a:gs pos="24000">
                <a:srgbClr val="F98BD9">
                  <a:alpha val="39000"/>
                </a:srgbClr>
              </a:gs>
              <a:gs pos="100000">
                <a:schemeClr val="tx1"/>
              </a:gs>
              <a:gs pos="64000">
                <a:srgbClr val="32408B"/>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117"/>
          </a:p>
        </p:txBody>
      </p:sp>
      <p:sp>
        <p:nvSpPr>
          <p:cNvPr id="65" name="箭头: 右 64">
            <a:extLst>
              <a:ext uri="{FF2B5EF4-FFF2-40B4-BE49-F238E27FC236}">
                <a16:creationId xmlns:a16="http://schemas.microsoft.com/office/drawing/2014/main" id="{FCC0495E-482E-35F9-9616-A7AF1721EB95}"/>
              </a:ext>
            </a:extLst>
          </p:cNvPr>
          <p:cNvSpPr/>
          <p:nvPr/>
        </p:nvSpPr>
        <p:spPr>
          <a:xfrm>
            <a:off x="27781588" y="4884985"/>
            <a:ext cx="1792746" cy="1562250"/>
          </a:xfrm>
          <a:prstGeom prst="rightArrow">
            <a:avLst/>
          </a:prstGeom>
          <a:gradFill flip="none" rotWithShape="1">
            <a:gsLst>
              <a:gs pos="24000">
                <a:srgbClr val="F98BD9">
                  <a:alpha val="39000"/>
                </a:srgbClr>
              </a:gs>
              <a:gs pos="100000">
                <a:schemeClr val="tx1"/>
              </a:gs>
              <a:gs pos="64000">
                <a:srgbClr val="32408B"/>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117"/>
          </a:p>
        </p:txBody>
      </p:sp>
      <p:grpSp>
        <p:nvGrpSpPr>
          <p:cNvPr id="87" name="组合 86">
            <a:extLst>
              <a:ext uri="{FF2B5EF4-FFF2-40B4-BE49-F238E27FC236}">
                <a16:creationId xmlns:a16="http://schemas.microsoft.com/office/drawing/2014/main" id="{C5CEFB6A-5B8C-AA03-EE2C-E4008ABDC569}"/>
              </a:ext>
            </a:extLst>
          </p:cNvPr>
          <p:cNvGrpSpPr/>
          <p:nvPr/>
        </p:nvGrpSpPr>
        <p:grpSpPr>
          <a:xfrm>
            <a:off x="2707800" y="8723570"/>
            <a:ext cx="3224702" cy="1746334"/>
            <a:chOff x="5808" y="1181417"/>
            <a:chExt cx="1480418" cy="1659523"/>
          </a:xfrm>
          <a:noFill/>
        </p:grpSpPr>
        <p:sp>
          <p:nvSpPr>
            <p:cNvPr id="88" name="圆角矩形 11">
              <a:extLst>
                <a:ext uri="{FF2B5EF4-FFF2-40B4-BE49-F238E27FC236}">
                  <a16:creationId xmlns:a16="http://schemas.microsoft.com/office/drawing/2014/main" id="{694E8976-83D8-CD46-54C8-1C8AB60393C2}"/>
                </a:ext>
              </a:extLst>
            </p:cNvPr>
            <p:cNvSpPr/>
            <p:nvPr/>
          </p:nvSpPr>
          <p:spPr>
            <a:xfrm>
              <a:off x="5808" y="1181417"/>
              <a:ext cx="1480418" cy="1659523"/>
            </a:xfrm>
            <a:prstGeom prst="roundRect">
              <a:avLst>
                <a:gd name="adj" fmla="val 10000"/>
              </a:avLst>
            </a:prstGeom>
            <a:grpFill/>
            <a:ln>
              <a:solidFill>
                <a:srgbClr val="FFFFFF"/>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lstStyle/>
            <a:p>
              <a:endParaRPr lang="zh-CN" altLang="en-US" sz="2117" dirty="0">
                <a:solidFill>
                  <a:schemeClr val="bg1"/>
                </a:solidFill>
                <a:latin typeface="MiSans Normal" pitchFamily="2" charset="-122"/>
                <a:ea typeface="MiSans Normal" pitchFamily="2" charset="-122"/>
              </a:endParaRPr>
            </a:p>
          </p:txBody>
        </p:sp>
        <p:sp>
          <p:nvSpPr>
            <p:cNvPr id="89" name="圆角矩形 4">
              <a:extLst>
                <a:ext uri="{FF2B5EF4-FFF2-40B4-BE49-F238E27FC236}">
                  <a16:creationId xmlns:a16="http://schemas.microsoft.com/office/drawing/2014/main" id="{E2484DA1-EB30-EDB5-D6DD-398D25142361}"/>
                </a:ext>
              </a:extLst>
            </p:cNvPr>
            <p:cNvSpPr txBox="1"/>
            <p:nvPr/>
          </p:nvSpPr>
          <p:spPr>
            <a:xfrm>
              <a:off x="33907" y="1275463"/>
              <a:ext cx="1424220" cy="903187"/>
            </a:xfrm>
            <a:prstGeom prst="rect">
              <a:avLst/>
            </a:prstGeom>
            <a:grpFill/>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6891" tIns="26891" rIns="26891" bIns="26891" numCol="1" spcCol="1270" anchor="ctr" anchorCtr="0">
              <a:noAutofit/>
            </a:bodyPr>
            <a:lstStyle/>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豆包</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通用模型</a:t>
              </a:r>
              <a:endParaRPr lang="en-US" altLang="zh-CN" sz="2353" dirty="0">
                <a:solidFill>
                  <a:schemeClr val="bg1"/>
                </a:solidFill>
                <a:latin typeface="MiSans Normal" pitchFamily="2" charset="-122"/>
                <a:ea typeface="MiSans Normal" pitchFamily="2" charset="-122"/>
              </a:endParaRP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豆包</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深度思考模型</a:t>
              </a:r>
              <a:endParaRPr lang="en-US" altLang="zh-CN" sz="2353" dirty="0">
                <a:solidFill>
                  <a:schemeClr val="bg1"/>
                </a:solidFill>
                <a:latin typeface="MiSans Normal" pitchFamily="2" charset="-122"/>
                <a:ea typeface="MiSans Normal" pitchFamily="2" charset="-122"/>
              </a:endParaRPr>
            </a:p>
          </p:txBody>
        </p:sp>
      </p:grpSp>
      <p:grpSp>
        <p:nvGrpSpPr>
          <p:cNvPr id="93" name="组合 92">
            <a:extLst>
              <a:ext uri="{FF2B5EF4-FFF2-40B4-BE49-F238E27FC236}">
                <a16:creationId xmlns:a16="http://schemas.microsoft.com/office/drawing/2014/main" id="{D2B5960E-A2B9-B02E-F099-755EB88725D1}"/>
              </a:ext>
            </a:extLst>
          </p:cNvPr>
          <p:cNvGrpSpPr/>
          <p:nvPr/>
        </p:nvGrpSpPr>
        <p:grpSpPr>
          <a:xfrm>
            <a:off x="9617913" y="8723571"/>
            <a:ext cx="3224702" cy="1746333"/>
            <a:chOff x="5808" y="1181416"/>
            <a:chExt cx="1480418" cy="1105351"/>
          </a:xfrm>
          <a:noFill/>
        </p:grpSpPr>
        <p:sp>
          <p:nvSpPr>
            <p:cNvPr id="94" name="圆角矩形 11">
              <a:extLst>
                <a:ext uri="{FF2B5EF4-FFF2-40B4-BE49-F238E27FC236}">
                  <a16:creationId xmlns:a16="http://schemas.microsoft.com/office/drawing/2014/main" id="{3088B16A-BA34-93D3-8818-16967ABA92A5}"/>
                </a:ext>
              </a:extLst>
            </p:cNvPr>
            <p:cNvSpPr/>
            <p:nvPr/>
          </p:nvSpPr>
          <p:spPr>
            <a:xfrm>
              <a:off x="5808" y="1181416"/>
              <a:ext cx="1480418" cy="1105351"/>
            </a:xfrm>
            <a:prstGeom prst="roundRect">
              <a:avLst>
                <a:gd name="adj" fmla="val 10000"/>
              </a:avLst>
            </a:prstGeom>
            <a:grpFill/>
            <a:ln>
              <a:solidFill>
                <a:srgbClr val="FFFFFF"/>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lstStyle/>
            <a:p>
              <a:endParaRPr lang="zh-CN" altLang="en-US" sz="2117" dirty="0">
                <a:solidFill>
                  <a:schemeClr val="bg1"/>
                </a:solidFill>
                <a:latin typeface="MiSans Normal" pitchFamily="2" charset="-122"/>
                <a:ea typeface="MiSans Normal" pitchFamily="2" charset="-122"/>
              </a:endParaRPr>
            </a:p>
          </p:txBody>
        </p:sp>
        <p:sp>
          <p:nvSpPr>
            <p:cNvPr id="95" name="圆角矩形 4">
              <a:extLst>
                <a:ext uri="{FF2B5EF4-FFF2-40B4-BE49-F238E27FC236}">
                  <a16:creationId xmlns:a16="http://schemas.microsoft.com/office/drawing/2014/main" id="{47094FA9-DB22-4BEC-0671-F31AA4E087CD}"/>
                </a:ext>
              </a:extLst>
            </p:cNvPr>
            <p:cNvSpPr txBox="1"/>
            <p:nvPr/>
          </p:nvSpPr>
          <p:spPr>
            <a:xfrm>
              <a:off x="33907" y="1297366"/>
              <a:ext cx="1424220" cy="903186"/>
            </a:xfrm>
            <a:prstGeom prst="rect">
              <a:avLst/>
            </a:prstGeom>
            <a:grpFill/>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6891" tIns="26891" rIns="26891" bIns="26891" numCol="1" spcCol="1270" anchor="ctr" anchorCtr="0">
              <a:noAutofit/>
            </a:bodyPr>
            <a:lstStyle/>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豆包</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文生图</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豆包</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图生图</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炉米</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模型训练</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炉米</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工作流</a:t>
              </a:r>
            </a:p>
          </p:txBody>
        </p:sp>
      </p:grpSp>
      <p:grpSp>
        <p:nvGrpSpPr>
          <p:cNvPr id="96" name="组合 95">
            <a:extLst>
              <a:ext uri="{FF2B5EF4-FFF2-40B4-BE49-F238E27FC236}">
                <a16:creationId xmlns:a16="http://schemas.microsoft.com/office/drawing/2014/main" id="{246ED036-E0BE-4FC6-56BA-9175090D4897}"/>
              </a:ext>
            </a:extLst>
          </p:cNvPr>
          <p:cNvGrpSpPr/>
          <p:nvPr/>
        </p:nvGrpSpPr>
        <p:grpSpPr>
          <a:xfrm>
            <a:off x="16528026" y="8723570"/>
            <a:ext cx="3224702" cy="1746336"/>
            <a:chOff x="5808" y="1181416"/>
            <a:chExt cx="1480418" cy="1014454"/>
          </a:xfrm>
          <a:noFill/>
        </p:grpSpPr>
        <p:sp>
          <p:nvSpPr>
            <p:cNvPr id="97" name="圆角矩形 11">
              <a:extLst>
                <a:ext uri="{FF2B5EF4-FFF2-40B4-BE49-F238E27FC236}">
                  <a16:creationId xmlns:a16="http://schemas.microsoft.com/office/drawing/2014/main" id="{8397F24E-29DF-6B1E-8955-A40E74C102B0}"/>
                </a:ext>
              </a:extLst>
            </p:cNvPr>
            <p:cNvSpPr/>
            <p:nvPr/>
          </p:nvSpPr>
          <p:spPr>
            <a:xfrm>
              <a:off x="5808" y="1181416"/>
              <a:ext cx="1480418" cy="1014454"/>
            </a:xfrm>
            <a:prstGeom prst="roundRect">
              <a:avLst>
                <a:gd name="adj" fmla="val 10000"/>
              </a:avLst>
            </a:prstGeom>
            <a:grpFill/>
            <a:ln>
              <a:solidFill>
                <a:srgbClr val="FFFFFF"/>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lstStyle/>
            <a:p>
              <a:endParaRPr lang="zh-CN" altLang="en-US" sz="2117" dirty="0">
                <a:solidFill>
                  <a:schemeClr val="bg1"/>
                </a:solidFill>
                <a:latin typeface="MiSans Normal" pitchFamily="2" charset="-122"/>
                <a:ea typeface="MiSans Normal" pitchFamily="2" charset="-122"/>
              </a:endParaRPr>
            </a:p>
          </p:txBody>
        </p:sp>
        <p:sp>
          <p:nvSpPr>
            <p:cNvPr id="98" name="圆角矩形 4">
              <a:extLst>
                <a:ext uri="{FF2B5EF4-FFF2-40B4-BE49-F238E27FC236}">
                  <a16:creationId xmlns:a16="http://schemas.microsoft.com/office/drawing/2014/main" id="{85AC0AF6-EECC-1766-A33D-09A07C3D428E}"/>
                </a:ext>
              </a:extLst>
            </p:cNvPr>
            <p:cNvSpPr txBox="1"/>
            <p:nvPr/>
          </p:nvSpPr>
          <p:spPr>
            <a:xfrm>
              <a:off x="33907" y="1249829"/>
              <a:ext cx="1424220" cy="903187"/>
            </a:xfrm>
            <a:prstGeom prst="rect">
              <a:avLst/>
            </a:prstGeom>
            <a:grpFill/>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6891" tIns="26891" rIns="26891" bIns="26891" numCol="1" spcCol="1270" anchor="ctr" anchorCtr="0">
              <a:noAutofit/>
            </a:bodyPr>
            <a:lstStyle/>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豆包</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视频生成模型</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智创</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单图音频驱动</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智创</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单独视频驱动</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智创</a:t>
              </a:r>
              <a:r>
                <a:rPr lang="en-US" altLang="zh-CN" sz="2353" dirty="0">
                  <a:solidFill>
                    <a:schemeClr val="bg1"/>
                  </a:solidFill>
                  <a:latin typeface="MiSans Normal" pitchFamily="2" charset="-122"/>
                  <a:ea typeface="MiSans Normal" pitchFamily="2" charset="-122"/>
                </a:rPr>
                <a:t>·OminiHuman</a:t>
              </a:r>
              <a:endParaRPr lang="zh-CN" altLang="en-US" sz="2353" dirty="0">
                <a:solidFill>
                  <a:schemeClr val="bg1"/>
                </a:solidFill>
                <a:latin typeface="MiSans Normal" pitchFamily="2" charset="-122"/>
                <a:ea typeface="MiSans Normal" pitchFamily="2" charset="-122"/>
              </a:endParaRPr>
            </a:p>
          </p:txBody>
        </p:sp>
      </p:grpSp>
      <p:grpSp>
        <p:nvGrpSpPr>
          <p:cNvPr id="99" name="组合 98">
            <a:extLst>
              <a:ext uri="{FF2B5EF4-FFF2-40B4-BE49-F238E27FC236}">
                <a16:creationId xmlns:a16="http://schemas.microsoft.com/office/drawing/2014/main" id="{0ADD9003-AA63-B2BA-68F7-BAFB8C755E6A}"/>
              </a:ext>
            </a:extLst>
          </p:cNvPr>
          <p:cNvGrpSpPr/>
          <p:nvPr/>
        </p:nvGrpSpPr>
        <p:grpSpPr>
          <a:xfrm>
            <a:off x="23438139" y="8723570"/>
            <a:ext cx="3224702" cy="1746332"/>
            <a:chOff x="5808" y="1181416"/>
            <a:chExt cx="1480418" cy="1659521"/>
          </a:xfrm>
          <a:noFill/>
        </p:grpSpPr>
        <p:sp>
          <p:nvSpPr>
            <p:cNvPr id="100" name="圆角矩形 11">
              <a:extLst>
                <a:ext uri="{FF2B5EF4-FFF2-40B4-BE49-F238E27FC236}">
                  <a16:creationId xmlns:a16="http://schemas.microsoft.com/office/drawing/2014/main" id="{1C133CD3-ECDC-C932-0B47-94339B87520A}"/>
                </a:ext>
              </a:extLst>
            </p:cNvPr>
            <p:cNvSpPr/>
            <p:nvPr/>
          </p:nvSpPr>
          <p:spPr>
            <a:xfrm>
              <a:off x="5808" y="1181416"/>
              <a:ext cx="1480418" cy="1659521"/>
            </a:xfrm>
            <a:prstGeom prst="roundRect">
              <a:avLst>
                <a:gd name="adj" fmla="val 10000"/>
              </a:avLst>
            </a:prstGeom>
            <a:grpFill/>
            <a:ln>
              <a:solidFill>
                <a:srgbClr val="FFFFFF"/>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lstStyle/>
            <a:p>
              <a:endParaRPr lang="zh-CN" altLang="en-US" sz="2117" dirty="0">
                <a:solidFill>
                  <a:schemeClr val="bg1"/>
                </a:solidFill>
                <a:latin typeface="MiSans Normal" pitchFamily="2" charset="-122"/>
                <a:ea typeface="MiSans Normal" pitchFamily="2" charset="-122"/>
              </a:endParaRPr>
            </a:p>
          </p:txBody>
        </p:sp>
        <p:sp>
          <p:nvSpPr>
            <p:cNvPr id="101" name="圆角矩形 4">
              <a:extLst>
                <a:ext uri="{FF2B5EF4-FFF2-40B4-BE49-F238E27FC236}">
                  <a16:creationId xmlns:a16="http://schemas.microsoft.com/office/drawing/2014/main" id="{E1F1943A-B52F-EC7F-64C0-66901FB2A75E}"/>
                </a:ext>
              </a:extLst>
            </p:cNvPr>
            <p:cNvSpPr txBox="1"/>
            <p:nvPr/>
          </p:nvSpPr>
          <p:spPr>
            <a:xfrm>
              <a:off x="33907" y="1473305"/>
              <a:ext cx="1424220" cy="903188"/>
            </a:xfrm>
            <a:prstGeom prst="rect">
              <a:avLst/>
            </a:prstGeom>
            <a:grpFill/>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6891" tIns="26891" rIns="26891" bIns="26891" numCol="1" spcCol="1270" anchor="ctr" anchorCtr="0">
              <a:noAutofit/>
            </a:bodyPr>
            <a:lstStyle/>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豆包</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音乐生成模型</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豆包</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语音合成模型</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豆包</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语音复刻模型</a:t>
              </a:r>
            </a:p>
          </p:txBody>
        </p:sp>
      </p:grpSp>
      <p:grpSp>
        <p:nvGrpSpPr>
          <p:cNvPr id="102" name="组合 101">
            <a:extLst>
              <a:ext uri="{FF2B5EF4-FFF2-40B4-BE49-F238E27FC236}">
                <a16:creationId xmlns:a16="http://schemas.microsoft.com/office/drawing/2014/main" id="{1D1F76EC-6081-79F7-5AAD-B5F13C1597D7}"/>
              </a:ext>
            </a:extLst>
          </p:cNvPr>
          <p:cNvGrpSpPr/>
          <p:nvPr/>
        </p:nvGrpSpPr>
        <p:grpSpPr>
          <a:xfrm>
            <a:off x="30348254" y="8723570"/>
            <a:ext cx="3439593" cy="1746331"/>
            <a:chOff x="5808" y="1181416"/>
            <a:chExt cx="1579072" cy="1659520"/>
          </a:xfrm>
          <a:noFill/>
        </p:grpSpPr>
        <p:sp>
          <p:nvSpPr>
            <p:cNvPr id="103" name="圆角矩形 11">
              <a:extLst>
                <a:ext uri="{FF2B5EF4-FFF2-40B4-BE49-F238E27FC236}">
                  <a16:creationId xmlns:a16="http://schemas.microsoft.com/office/drawing/2014/main" id="{DEF55B83-7950-A359-D2BE-8E42C0EFC4E2}"/>
                </a:ext>
              </a:extLst>
            </p:cNvPr>
            <p:cNvSpPr/>
            <p:nvPr/>
          </p:nvSpPr>
          <p:spPr>
            <a:xfrm>
              <a:off x="5808" y="1181416"/>
              <a:ext cx="1480418" cy="1659520"/>
            </a:xfrm>
            <a:prstGeom prst="roundRect">
              <a:avLst>
                <a:gd name="adj" fmla="val 10000"/>
              </a:avLst>
            </a:prstGeom>
            <a:grpFill/>
            <a:ln>
              <a:solidFill>
                <a:srgbClr val="FFFFFF"/>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lstStyle/>
            <a:p>
              <a:endParaRPr lang="zh-CN" altLang="en-US" sz="2117" dirty="0">
                <a:solidFill>
                  <a:schemeClr val="bg1"/>
                </a:solidFill>
                <a:latin typeface="MiSans Normal" pitchFamily="2" charset="-122"/>
                <a:ea typeface="MiSans Normal" pitchFamily="2" charset="-122"/>
              </a:endParaRPr>
            </a:p>
          </p:txBody>
        </p:sp>
        <p:sp>
          <p:nvSpPr>
            <p:cNvPr id="104" name="圆角矩形 4">
              <a:extLst>
                <a:ext uri="{FF2B5EF4-FFF2-40B4-BE49-F238E27FC236}">
                  <a16:creationId xmlns:a16="http://schemas.microsoft.com/office/drawing/2014/main" id="{73DA36DA-5E44-67FE-170C-B66DA626CD28}"/>
                </a:ext>
              </a:extLst>
            </p:cNvPr>
            <p:cNvSpPr txBox="1"/>
            <p:nvPr/>
          </p:nvSpPr>
          <p:spPr>
            <a:xfrm>
              <a:off x="33907" y="1209515"/>
              <a:ext cx="1550973" cy="1577046"/>
            </a:xfrm>
            <a:prstGeom prst="rect">
              <a:avLst/>
            </a:prstGeom>
            <a:grpFill/>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6891" tIns="26891" rIns="26891" bIns="26891" numCol="1" spcCol="1270" anchor="ctr" anchorCtr="0">
              <a:noAutofit/>
            </a:bodyPr>
            <a:lstStyle/>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视频云</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智能超分</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视频云</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智能插帧</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视频云</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智能字幕</a:t>
              </a:r>
            </a:p>
            <a:p>
              <a:pPr marL="134451" lvl="1" indent="-134451" defTabSz="627438">
                <a:lnSpc>
                  <a:spcPct val="90000"/>
                </a:lnSpc>
                <a:spcBef>
                  <a:spcPct val="0"/>
                </a:spcBef>
                <a:spcAft>
                  <a:spcPct val="15000"/>
                </a:spcAft>
                <a:buChar char="•"/>
              </a:pPr>
              <a:r>
                <a:rPr lang="zh-CN" altLang="en-US" sz="2353" dirty="0">
                  <a:solidFill>
                    <a:schemeClr val="bg1"/>
                  </a:solidFill>
                  <a:latin typeface="MiSans Normal" pitchFamily="2" charset="-122"/>
                  <a:ea typeface="MiSans Normal" pitchFamily="2" charset="-122"/>
                </a:rPr>
                <a:t>智创</a:t>
              </a:r>
              <a:r>
                <a:rPr lang="en-US" altLang="zh-CN" sz="2353" dirty="0">
                  <a:solidFill>
                    <a:schemeClr val="bg1"/>
                  </a:solidFill>
                  <a:latin typeface="MiSans Normal" pitchFamily="2" charset="-122"/>
                  <a:ea typeface="MiSans Normal" pitchFamily="2" charset="-122"/>
                </a:rPr>
                <a:t>·</a:t>
              </a:r>
              <a:r>
                <a:rPr lang="zh-CN" altLang="en-US" sz="2353" dirty="0">
                  <a:solidFill>
                    <a:schemeClr val="bg1"/>
                  </a:solidFill>
                  <a:latin typeface="MiSans Normal" pitchFamily="2" charset="-122"/>
                  <a:ea typeface="MiSans Normal" pitchFamily="2" charset="-122"/>
                </a:rPr>
                <a:t>云剪辑</a:t>
              </a:r>
            </a:p>
          </p:txBody>
        </p:sp>
      </p:grpSp>
      <p:cxnSp>
        <p:nvCxnSpPr>
          <p:cNvPr id="117" name="直接连接符 116">
            <a:extLst>
              <a:ext uri="{FF2B5EF4-FFF2-40B4-BE49-F238E27FC236}">
                <a16:creationId xmlns:a16="http://schemas.microsoft.com/office/drawing/2014/main" id="{98F11C3F-E623-4AA7-767E-21E2D646D419}"/>
              </a:ext>
            </a:extLst>
          </p:cNvPr>
          <p:cNvCxnSpPr>
            <a:cxnSpLocks/>
          </p:cNvCxnSpPr>
          <p:nvPr/>
        </p:nvCxnSpPr>
        <p:spPr>
          <a:xfrm>
            <a:off x="7728231" y="8723570"/>
            <a:ext cx="0" cy="141838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122" name="直接连接符 121">
            <a:extLst>
              <a:ext uri="{FF2B5EF4-FFF2-40B4-BE49-F238E27FC236}">
                <a16:creationId xmlns:a16="http://schemas.microsoft.com/office/drawing/2014/main" id="{98D47F76-AFA0-9A8F-3A08-8F83A4F380BF}"/>
              </a:ext>
            </a:extLst>
          </p:cNvPr>
          <p:cNvCxnSpPr>
            <a:cxnSpLocks/>
          </p:cNvCxnSpPr>
          <p:nvPr/>
        </p:nvCxnSpPr>
        <p:spPr>
          <a:xfrm>
            <a:off x="14838390" y="8723570"/>
            <a:ext cx="0" cy="141838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123" name="直接连接符 122">
            <a:extLst>
              <a:ext uri="{FF2B5EF4-FFF2-40B4-BE49-F238E27FC236}">
                <a16:creationId xmlns:a16="http://schemas.microsoft.com/office/drawing/2014/main" id="{D07F563D-F326-757B-CE22-CD8B55946EE5}"/>
              </a:ext>
            </a:extLst>
          </p:cNvPr>
          <p:cNvCxnSpPr>
            <a:cxnSpLocks/>
          </p:cNvCxnSpPr>
          <p:nvPr/>
        </p:nvCxnSpPr>
        <p:spPr>
          <a:xfrm>
            <a:off x="21948549" y="8723570"/>
            <a:ext cx="0" cy="141838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124" name="直接连接符 123">
            <a:extLst>
              <a:ext uri="{FF2B5EF4-FFF2-40B4-BE49-F238E27FC236}">
                <a16:creationId xmlns:a16="http://schemas.microsoft.com/office/drawing/2014/main" id="{500C53CF-AEC7-48EB-162F-F4EC5B9B1686}"/>
              </a:ext>
            </a:extLst>
          </p:cNvPr>
          <p:cNvCxnSpPr>
            <a:cxnSpLocks/>
          </p:cNvCxnSpPr>
          <p:nvPr/>
        </p:nvCxnSpPr>
        <p:spPr>
          <a:xfrm>
            <a:off x="29058708" y="8723570"/>
            <a:ext cx="0" cy="141838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125" name="文本框 124">
            <a:extLst>
              <a:ext uri="{FF2B5EF4-FFF2-40B4-BE49-F238E27FC236}">
                <a16:creationId xmlns:a16="http://schemas.microsoft.com/office/drawing/2014/main" id="{BD0B1753-9FD7-95BC-330C-F538CEC83F6E}"/>
              </a:ext>
            </a:extLst>
          </p:cNvPr>
          <p:cNvSpPr txBox="1"/>
          <p:nvPr/>
        </p:nvSpPr>
        <p:spPr>
          <a:xfrm>
            <a:off x="16738466" y="11058994"/>
            <a:ext cx="2116485" cy="418128"/>
          </a:xfrm>
          <a:prstGeom prst="rect">
            <a:avLst/>
          </a:prstGeom>
          <a:noFill/>
        </p:spPr>
        <p:txBody>
          <a:bodyPr wrap="square" rtlCol="0">
            <a:spAutoFit/>
          </a:bodyPr>
          <a:lstStyle/>
          <a:p>
            <a:pPr algn="ctr"/>
            <a:r>
              <a:rPr kumimoji="1" lang="zh-CN" altLang="en-US" sz="2117" b="1" dirty="0">
                <a:solidFill>
                  <a:schemeClr val="bg1"/>
                </a:solidFill>
              </a:rPr>
              <a:t>工具链</a:t>
            </a:r>
          </a:p>
        </p:txBody>
      </p:sp>
      <p:pic>
        <p:nvPicPr>
          <p:cNvPr id="5" name="图片 4" descr="星星元素">
            <a:extLst>
              <a:ext uri="{FF2B5EF4-FFF2-40B4-BE49-F238E27FC236}">
                <a16:creationId xmlns:a16="http://schemas.microsoft.com/office/drawing/2014/main" id="{34BE5077-B6C2-627E-654A-B75693D1B50C}"/>
              </a:ext>
            </a:extLst>
          </p:cNvPr>
          <p:cNvPicPr>
            <a:picLocks noChangeAspect="1"/>
          </p:cNvPicPr>
          <p:nvPr/>
        </p:nvPicPr>
        <p:blipFill>
          <a:blip r:embed="rId5"/>
          <a:stretch>
            <a:fillRect/>
          </a:stretch>
        </p:blipFill>
        <p:spPr>
          <a:xfrm>
            <a:off x="34685632" y="2728557"/>
            <a:ext cx="1361023" cy="1417661"/>
          </a:xfrm>
          <a:prstGeom prst="rect">
            <a:avLst/>
          </a:prstGeom>
        </p:spPr>
      </p:pic>
      <p:cxnSp>
        <p:nvCxnSpPr>
          <p:cNvPr id="2" name="直接连接符 10">
            <a:extLst>
              <a:ext uri="{FF2B5EF4-FFF2-40B4-BE49-F238E27FC236}">
                <a16:creationId xmlns:a16="http://schemas.microsoft.com/office/drawing/2014/main" id="{18664A3B-DE97-6699-15AE-BCACC9926267}"/>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3" name="图片 2" descr="logo-01">
            <a:extLst>
              <a:ext uri="{FF2B5EF4-FFF2-40B4-BE49-F238E27FC236}">
                <a16:creationId xmlns:a16="http://schemas.microsoft.com/office/drawing/2014/main" id="{2AD66EAB-0128-4BD0-C1E4-35B0AAE960C2}"/>
              </a:ext>
            </a:extLst>
          </p:cNvPr>
          <p:cNvPicPr>
            <a:picLocks noChangeAspect="1"/>
          </p:cNvPicPr>
          <p:nvPr/>
        </p:nvPicPr>
        <p:blipFill rotWithShape="1">
          <a:blip r:embed="rId6"/>
          <a:srcRect l="48701"/>
          <a:stretch/>
        </p:blipFill>
        <p:spPr>
          <a:xfrm>
            <a:off x="754240" y="619503"/>
            <a:ext cx="3081634" cy="746976"/>
          </a:xfrm>
          <a:prstGeom prst="rect">
            <a:avLst/>
          </a:prstGeom>
        </p:spPr>
      </p:pic>
    </p:spTree>
    <p:custDataLst>
      <p:tags r:id="rId1"/>
    </p:custDataLst>
    <p:extLst>
      <p:ext uri="{BB962C8B-B14F-4D97-AF65-F5344CB8AC3E}">
        <p14:creationId xmlns:p14="http://schemas.microsoft.com/office/powerpoint/2010/main" val="2724824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17074-CD25-33D4-704F-973C621DAB40}"/>
            </a:ext>
          </a:extLst>
        </p:cNvPr>
        <p:cNvGrpSpPr/>
        <p:nvPr/>
      </p:nvGrpSpPr>
      <p:grpSpPr>
        <a:xfrm>
          <a:off x="0" y="0"/>
          <a:ext cx="0" cy="0"/>
          <a:chOff x="0" y="0"/>
          <a:chExt cx="0" cy="0"/>
        </a:xfrm>
      </p:grpSpPr>
      <p:pic>
        <p:nvPicPr>
          <p:cNvPr id="4" name="图片 3" descr="内页">
            <a:extLst>
              <a:ext uri="{FF2B5EF4-FFF2-40B4-BE49-F238E27FC236}">
                <a16:creationId xmlns:a16="http://schemas.microsoft.com/office/drawing/2014/main" id="{CEDE5291-029F-4607-C3DE-514F6ACAC6D3}"/>
              </a:ext>
            </a:extLst>
          </p:cNvPr>
          <p:cNvPicPr>
            <a:picLocks noChangeAspect="1"/>
          </p:cNvPicPr>
          <p:nvPr/>
        </p:nvPicPr>
        <p:blipFill>
          <a:blip r:embed="rId7"/>
          <a:stretch>
            <a:fillRect/>
          </a:stretch>
        </p:blipFill>
        <p:spPr>
          <a:xfrm>
            <a:off x="374" y="-1"/>
            <a:ext cx="35994602" cy="12599989"/>
          </a:xfrm>
          <a:prstGeom prst="rect">
            <a:avLst/>
          </a:prstGeom>
        </p:spPr>
      </p:pic>
      <p:sp>
        <p:nvSpPr>
          <p:cNvPr id="11" name="矩形: 圆角 10">
            <a:extLst>
              <a:ext uri="{FF2B5EF4-FFF2-40B4-BE49-F238E27FC236}">
                <a16:creationId xmlns:a16="http://schemas.microsoft.com/office/drawing/2014/main" id="{A9AC4C13-8FF2-A49E-918C-7B8BE54B88B3}"/>
              </a:ext>
            </a:extLst>
          </p:cNvPr>
          <p:cNvSpPr/>
          <p:nvPr/>
        </p:nvSpPr>
        <p:spPr>
          <a:xfrm flipV="1">
            <a:off x="12749339" y="4044810"/>
            <a:ext cx="10482192" cy="7410356"/>
          </a:xfrm>
          <a:prstGeom prst="roundRect">
            <a:avLst>
              <a:gd name="adj" fmla="val 6742"/>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dirty="0"/>
          </a:p>
        </p:txBody>
      </p:sp>
      <p:sp>
        <p:nvSpPr>
          <p:cNvPr id="14" name="矩形 13">
            <a:extLst>
              <a:ext uri="{FF2B5EF4-FFF2-40B4-BE49-F238E27FC236}">
                <a16:creationId xmlns:a16="http://schemas.microsoft.com/office/drawing/2014/main" id="{4C881C38-84A8-0AD5-3E10-A9A4097F09E6}"/>
              </a:ext>
            </a:extLst>
          </p:cNvPr>
          <p:cNvSpPr/>
          <p:nvPr/>
        </p:nvSpPr>
        <p:spPr>
          <a:xfrm>
            <a:off x="12725766" y="9544302"/>
            <a:ext cx="10590684" cy="2031910"/>
          </a:xfrm>
          <a:prstGeom prst="rect">
            <a:avLst/>
          </a:prstGeom>
          <a:gradFill flip="none" rotWithShape="1">
            <a:gsLst>
              <a:gs pos="0">
                <a:schemeClr val="accent6">
                  <a:lumMod val="20000"/>
                  <a:lumOff val="80000"/>
                </a:schemeClr>
              </a:gs>
              <a:gs pos="100000">
                <a:srgbClr val="262EAB"/>
              </a:gs>
            </a:gsLst>
            <a:lin ang="189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sz="2117"/>
          </a:p>
        </p:txBody>
      </p:sp>
      <p:sp>
        <p:nvSpPr>
          <p:cNvPr id="9" name="文本框 8">
            <a:extLst>
              <a:ext uri="{FF2B5EF4-FFF2-40B4-BE49-F238E27FC236}">
                <a16:creationId xmlns:a16="http://schemas.microsoft.com/office/drawing/2014/main" id="{342295B3-05A3-1CC6-0F45-30258AF0D549}"/>
              </a:ext>
            </a:extLst>
          </p:cNvPr>
          <p:cNvSpPr txBox="1"/>
          <p:nvPr/>
        </p:nvSpPr>
        <p:spPr>
          <a:xfrm>
            <a:off x="1131664" y="753813"/>
            <a:ext cx="34914992"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分镜脚本制作</a:t>
            </a:r>
          </a:p>
        </p:txBody>
      </p:sp>
      <p:sp>
        <p:nvSpPr>
          <p:cNvPr id="13" name="文本框 12">
            <a:extLst>
              <a:ext uri="{FF2B5EF4-FFF2-40B4-BE49-F238E27FC236}">
                <a16:creationId xmlns:a16="http://schemas.microsoft.com/office/drawing/2014/main" id="{5C3F7F76-4DDE-F7E4-767D-AA3483BF4EB6}"/>
              </a:ext>
            </a:extLst>
          </p:cNvPr>
          <p:cNvSpPr txBox="1"/>
          <p:nvPr/>
        </p:nvSpPr>
        <p:spPr>
          <a:xfrm>
            <a:off x="8063165" y="2184290"/>
            <a:ext cx="23217361" cy="816377"/>
          </a:xfrm>
          <a:prstGeom prst="rect">
            <a:avLst/>
          </a:prstGeom>
          <a:noFill/>
        </p:spPr>
        <p:txBody>
          <a:bodyPr wrap="square" rtlCol="0">
            <a:spAutoFit/>
          </a:bodyPr>
          <a:lstStyle/>
          <a:p>
            <a:r>
              <a:rPr lang="zh-CN" altLang="en-US" sz="4705" i="1" dirty="0">
                <a:solidFill>
                  <a:schemeClr val="bg1"/>
                </a:solidFill>
                <a:latin typeface="MiSans Normal" panose="00000600000000000000" charset="-122"/>
                <a:ea typeface="MiSans Normal" panose="00000600000000000000" charset="-122"/>
              </a:rPr>
              <a:t>豆包</a:t>
            </a:r>
            <a:r>
              <a:rPr lang="en-US" altLang="zh-CN" sz="4705" i="1" dirty="0">
                <a:solidFill>
                  <a:schemeClr val="bg1"/>
                </a:solidFill>
                <a:latin typeface="MiSans Normal" panose="00000600000000000000" charset="-122"/>
                <a:ea typeface="MiSans Normal" panose="00000600000000000000" charset="-122"/>
              </a:rPr>
              <a:t>·Seed</a:t>
            </a:r>
            <a:r>
              <a:rPr lang="zh-CN" altLang="en-US" sz="4705" i="1" dirty="0">
                <a:solidFill>
                  <a:schemeClr val="bg1"/>
                </a:solidFill>
                <a:latin typeface="MiSans Normal" panose="00000600000000000000" charset="-122"/>
                <a:ea typeface="MiSans Normal" panose="00000600000000000000" charset="-122"/>
              </a:rPr>
              <a:t> </a:t>
            </a:r>
            <a:r>
              <a:rPr lang="en-US" altLang="zh-CN" sz="4705" i="1" dirty="0">
                <a:solidFill>
                  <a:schemeClr val="bg1"/>
                </a:solidFill>
                <a:latin typeface="MiSans Normal" panose="00000600000000000000" charset="-122"/>
                <a:ea typeface="MiSans Normal" panose="00000600000000000000" charset="-122"/>
              </a:rPr>
              <a:t>1.8/1.6– “</a:t>
            </a:r>
            <a:r>
              <a:rPr lang="zh-CN" altLang="en-US" sz="4705" i="1" dirty="0">
                <a:solidFill>
                  <a:schemeClr val="bg1"/>
                </a:solidFill>
                <a:latin typeface="MiSans Normal" panose="00000600000000000000" charset="-122"/>
                <a:ea typeface="MiSans Normal" panose="00000600000000000000" charset="-122"/>
              </a:rPr>
              <a:t>超长下文”</a:t>
            </a:r>
            <a:r>
              <a:rPr lang="en-US" altLang="zh-CN" sz="4705" i="1" dirty="0">
                <a:solidFill>
                  <a:schemeClr val="bg1"/>
                </a:solidFill>
                <a:latin typeface="MiSans Normal" panose="00000600000000000000" charset="-122"/>
                <a:ea typeface="MiSans Normal" panose="00000600000000000000" charset="-122"/>
              </a:rPr>
              <a:t>, ”</a:t>
            </a:r>
            <a:r>
              <a:rPr lang="zh-CN" altLang="en-US" sz="4705" i="1" dirty="0">
                <a:solidFill>
                  <a:schemeClr val="bg1"/>
                </a:solidFill>
                <a:latin typeface="MiSans Normal" panose="00000600000000000000" charset="-122"/>
                <a:ea typeface="MiSans Normal" panose="00000600000000000000" charset="-122"/>
              </a:rPr>
              <a:t>多角色扮演”</a:t>
            </a:r>
            <a:r>
              <a:rPr lang="en-US" altLang="zh-CN" sz="4705" i="1" dirty="0">
                <a:solidFill>
                  <a:schemeClr val="bg1"/>
                </a:solidFill>
                <a:latin typeface="MiSans Normal" panose="00000600000000000000" charset="-122"/>
                <a:ea typeface="MiSans Normal" panose="00000600000000000000" charset="-122"/>
              </a:rPr>
              <a:t>, “</a:t>
            </a:r>
            <a:r>
              <a:rPr lang="zh-CN" altLang="en-US" sz="4705" i="1" dirty="0">
                <a:solidFill>
                  <a:schemeClr val="bg1"/>
                </a:solidFill>
                <a:latin typeface="MiSans Normal" panose="00000600000000000000" charset="-122"/>
                <a:ea typeface="MiSans Normal" panose="00000600000000000000" charset="-122"/>
              </a:rPr>
              <a:t>复杂剧情演绎”</a:t>
            </a:r>
          </a:p>
        </p:txBody>
      </p:sp>
      <p:sp>
        <p:nvSpPr>
          <p:cNvPr id="6" name="矩形: 圆角 5">
            <a:extLst>
              <a:ext uri="{FF2B5EF4-FFF2-40B4-BE49-F238E27FC236}">
                <a16:creationId xmlns:a16="http://schemas.microsoft.com/office/drawing/2014/main" id="{2A4CA220-E6E2-F6CE-62AF-99AFEF635AD5}"/>
              </a:ext>
            </a:extLst>
          </p:cNvPr>
          <p:cNvSpPr/>
          <p:nvPr/>
        </p:nvSpPr>
        <p:spPr>
          <a:xfrm flipV="1">
            <a:off x="845151" y="4035737"/>
            <a:ext cx="9706439" cy="7594074"/>
          </a:xfrm>
          <a:prstGeom prst="roundRect">
            <a:avLst>
              <a:gd name="adj" fmla="val 6742"/>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dirty="0"/>
          </a:p>
        </p:txBody>
      </p:sp>
      <p:sp>
        <p:nvSpPr>
          <p:cNvPr id="5" name="箭头: V 形 66">
            <a:extLst>
              <a:ext uri="{FF2B5EF4-FFF2-40B4-BE49-F238E27FC236}">
                <a16:creationId xmlns:a16="http://schemas.microsoft.com/office/drawing/2014/main" id="{5DEC9C91-415A-8B58-77F2-8CE21D41DAB9}"/>
              </a:ext>
            </a:extLst>
          </p:cNvPr>
          <p:cNvSpPr/>
          <p:nvPr>
            <p:custDataLst>
              <p:tags r:id="rId2"/>
            </p:custDataLst>
          </p:nvPr>
        </p:nvSpPr>
        <p:spPr>
          <a:xfrm>
            <a:off x="2348745" y="3810060"/>
            <a:ext cx="6563762" cy="536756"/>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294" b="1" dirty="0">
                <a:gradFill>
                  <a:gsLst>
                    <a:gs pos="0">
                      <a:srgbClr val="C575B9"/>
                    </a:gs>
                    <a:gs pos="37000">
                      <a:srgbClr val="FFFFFF"/>
                    </a:gs>
                    <a:gs pos="100000">
                      <a:srgbClr val="FFFFFF"/>
                    </a:gs>
                  </a:gsLst>
                  <a:lin ang="10800000" scaled="0"/>
                </a:gradFill>
                <a:ea typeface="MiSans Medium" panose="00000600000000000000" charset="-122"/>
                <a:sym typeface="Arial" panose="020B0604020202020204" pitchFamily="34" charset="0"/>
              </a:rPr>
              <a:t>生图提示词要求</a:t>
            </a:r>
          </a:p>
        </p:txBody>
      </p:sp>
      <p:sp>
        <p:nvSpPr>
          <p:cNvPr id="8" name="圆角矩形 1">
            <a:extLst>
              <a:ext uri="{FF2B5EF4-FFF2-40B4-BE49-F238E27FC236}">
                <a16:creationId xmlns:a16="http://schemas.microsoft.com/office/drawing/2014/main" id="{63B53308-E03E-0274-310B-B9695D03E30A}"/>
              </a:ext>
            </a:extLst>
          </p:cNvPr>
          <p:cNvSpPr/>
          <p:nvPr/>
        </p:nvSpPr>
        <p:spPr>
          <a:xfrm>
            <a:off x="1110806" y="4479679"/>
            <a:ext cx="9232641" cy="3373095"/>
          </a:xfrm>
          <a:prstGeom prst="roundRect">
            <a:avLst>
              <a:gd name="adj" fmla="val 4116"/>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36128" indent="-336128">
              <a:buFont typeface="Arial" panose="020B0604020202020204" pitchFamily="34" charset="0"/>
              <a:buChar char="•"/>
            </a:pPr>
            <a:r>
              <a:rPr lang="zh-CN" altLang="en-US" sz="2117" dirty="0"/>
              <a:t>建议用</a:t>
            </a:r>
            <a:r>
              <a:rPr lang="zh-CN" altLang="en-US" sz="2117" b="1" dirty="0"/>
              <a:t>连贯的自然语言</a:t>
            </a:r>
            <a:r>
              <a:rPr lang="zh-CN" altLang="en-US" sz="2117" dirty="0"/>
              <a:t>描述 </a:t>
            </a:r>
            <a:r>
              <a:rPr lang="zh-CN" altLang="en-US" sz="2117" b="1" dirty="0">
                <a:solidFill>
                  <a:srgbClr val="6425D0"/>
                </a:solidFill>
              </a:rPr>
              <a:t>画面内容（主体</a:t>
            </a:r>
            <a:r>
              <a:rPr lang="en-US" altLang="zh-CN" sz="2117" b="1" dirty="0">
                <a:solidFill>
                  <a:srgbClr val="6425D0"/>
                </a:solidFill>
              </a:rPr>
              <a:t>+</a:t>
            </a:r>
            <a:r>
              <a:rPr lang="zh-CN" altLang="en-US" sz="2117" b="1" dirty="0">
                <a:solidFill>
                  <a:srgbClr val="6425D0"/>
                </a:solidFill>
              </a:rPr>
              <a:t>行为</a:t>
            </a:r>
            <a:r>
              <a:rPr lang="en-US" altLang="zh-CN" sz="2117" b="1" dirty="0">
                <a:solidFill>
                  <a:srgbClr val="6425D0"/>
                </a:solidFill>
              </a:rPr>
              <a:t>+</a:t>
            </a:r>
            <a:r>
              <a:rPr lang="zh-CN" altLang="en-US" sz="2117" b="1" dirty="0">
                <a:solidFill>
                  <a:srgbClr val="6425D0"/>
                </a:solidFill>
              </a:rPr>
              <a:t>环境等），</a:t>
            </a:r>
            <a:r>
              <a:rPr lang="zh-CN" altLang="en-US" sz="2117" dirty="0"/>
              <a:t>用</a:t>
            </a:r>
            <a:r>
              <a:rPr lang="zh-CN" altLang="en-US" sz="2117" b="1" dirty="0"/>
              <a:t>短词语</a:t>
            </a:r>
            <a:r>
              <a:rPr lang="zh-CN" altLang="en-US" sz="2117" dirty="0"/>
              <a:t>描述 </a:t>
            </a:r>
            <a:r>
              <a:rPr lang="zh-CN" altLang="en-US" sz="2117" b="1" dirty="0">
                <a:solidFill>
                  <a:srgbClr val="2EA121"/>
                </a:solidFill>
              </a:rPr>
              <a:t>画面美学（风格、色彩、光影、构图等）</a:t>
            </a:r>
            <a:endParaRPr lang="zh-CN" altLang="en-US" sz="2117" dirty="0"/>
          </a:p>
          <a:p>
            <a:pPr marL="873932" lvl="1" indent="-336128">
              <a:buFont typeface="Arial" panose="020B0604020202020204" pitchFamily="34" charset="0"/>
              <a:buChar char="•"/>
            </a:pPr>
            <a:r>
              <a:rPr lang="zh-CN" altLang="en-US" sz="2117" dirty="0">
                <a:solidFill>
                  <a:srgbClr val="8F959E"/>
                </a:solidFill>
              </a:rPr>
              <a:t>一个女孩，撑伞，林荫街道，油画般的细腻笔触使画面生动美好</a:t>
            </a:r>
            <a:r>
              <a:rPr lang="zh-CN" altLang="en-US" sz="2117" dirty="0"/>
              <a:t> ⚠️</a:t>
            </a:r>
          </a:p>
          <a:p>
            <a:pPr marL="873932" lvl="1" indent="-336128">
              <a:buFont typeface="Arial" panose="020B0604020202020204" pitchFamily="34" charset="0"/>
              <a:buChar char="•"/>
            </a:pPr>
            <a:r>
              <a:rPr lang="zh-CN" altLang="en-US" sz="2117" dirty="0">
                <a:solidFill>
                  <a:srgbClr val="8F959E"/>
                </a:solidFill>
              </a:rPr>
              <a:t>一个女孩穿着华丽的服装，撑着遮阳伞走在林荫道上，莫奈油画风格 ✅</a:t>
            </a:r>
            <a:endParaRPr lang="zh-CN" altLang="en-US" sz="2117" dirty="0"/>
          </a:p>
          <a:p>
            <a:pPr marL="336128" indent="-336128">
              <a:buFont typeface="Arial" panose="020B0604020202020204" pitchFamily="34" charset="0"/>
              <a:buChar char="•"/>
            </a:pPr>
            <a:r>
              <a:rPr lang="zh-CN" altLang="en-US" sz="1882" b="1" dirty="0"/>
              <a:t>提升指令响应：</a:t>
            </a:r>
            <a:r>
              <a:rPr lang="zh-CN" altLang="en-US" sz="1882" dirty="0"/>
              <a:t>专业词汇使用词源语言，效果更准确</a:t>
            </a:r>
          </a:p>
          <a:p>
            <a:endParaRPr kumimoji="1" lang="zh-CN" altLang="en-US" sz="1882" dirty="0">
              <a:solidFill>
                <a:schemeClr val="bg1"/>
              </a:solidFill>
              <a:latin typeface="MiSans Normal" pitchFamily="2" charset="-122"/>
              <a:ea typeface="MiSans Normal" pitchFamily="2" charset="-122"/>
            </a:endParaRPr>
          </a:p>
        </p:txBody>
      </p:sp>
      <p:sp>
        <p:nvSpPr>
          <p:cNvPr id="12" name="箭头: V 形 66">
            <a:extLst>
              <a:ext uri="{FF2B5EF4-FFF2-40B4-BE49-F238E27FC236}">
                <a16:creationId xmlns:a16="http://schemas.microsoft.com/office/drawing/2014/main" id="{001F5B46-9F7A-0610-3D04-61308AF26339}"/>
              </a:ext>
            </a:extLst>
          </p:cNvPr>
          <p:cNvSpPr/>
          <p:nvPr>
            <p:custDataLst>
              <p:tags r:id="rId3"/>
            </p:custDataLst>
          </p:nvPr>
        </p:nvSpPr>
        <p:spPr>
          <a:xfrm>
            <a:off x="14746965" y="3819131"/>
            <a:ext cx="6563762" cy="536756"/>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294" b="1" dirty="0">
                <a:gradFill>
                  <a:gsLst>
                    <a:gs pos="0">
                      <a:srgbClr val="C575B9"/>
                    </a:gs>
                    <a:gs pos="37000">
                      <a:srgbClr val="FFFFFF"/>
                    </a:gs>
                    <a:gs pos="100000">
                      <a:srgbClr val="FFFFFF"/>
                    </a:gs>
                  </a:gsLst>
                  <a:lin ang="10800000" scaled="0"/>
                </a:gradFill>
                <a:ea typeface="MiSans Medium" panose="00000600000000000000" charset="-122"/>
                <a:sym typeface="Arial" panose="020B0604020202020204" pitchFamily="34" charset="0"/>
              </a:rPr>
              <a:t>模型输出：分镜提示词</a:t>
            </a:r>
          </a:p>
        </p:txBody>
      </p:sp>
      <p:sp>
        <p:nvSpPr>
          <p:cNvPr id="15" name="文本框 14">
            <a:extLst>
              <a:ext uri="{FF2B5EF4-FFF2-40B4-BE49-F238E27FC236}">
                <a16:creationId xmlns:a16="http://schemas.microsoft.com/office/drawing/2014/main" id="{9F1EFBA7-9DC7-0B83-1087-DC0C86E5881B}"/>
              </a:ext>
            </a:extLst>
          </p:cNvPr>
          <p:cNvSpPr txBox="1"/>
          <p:nvPr/>
        </p:nvSpPr>
        <p:spPr>
          <a:xfrm>
            <a:off x="13042247" y="4563458"/>
            <a:ext cx="10007345" cy="5016053"/>
          </a:xfrm>
          <a:prstGeom prst="rect">
            <a:avLst/>
          </a:prstGeom>
          <a:noFill/>
        </p:spPr>
        <p:txBody>
          <a:bodyPr wrap="square">
            <a:spAutoFit/>
          </a:bodyPr>
          <a:lstStyle/>
          <a:p>
            <a:r>
              <a:rPr kumimoji="1" lang="zh-CN" altLang="en-US" sz="1882" dirty="0">
                <a:solidFill>
                  <a:schemeClr val="bg1"/>
                </a:solidFill>
                <a:latin typeface="MiSans Normal" pitchFamily="2" charset="-122"/>
                <a:ea typeface="MiSans Normal" pitchFamily="2" charset="-122"/>
              </a:rPr>
              <a:t>你是一个专业的分镜脚本生成助手，能够根据用户输入创建详细的视觉故事板。请严格按照以下要求处理用户的输入：</a:t>
            </a:r>
            <a:endParaRPr kumimoji="1" lang="en-US" altLang="zh-CN" sz="1882" dirty="0">
              <a:solidFill>
                <a:schemeClr val="bg1"/>
              </a:solidFill>
              <a:latin typeface="MiSans Normal" pitchFamily="2" charset="-122"/>
              <a:ea typeface="MiSans Normal" pitchFamily="2" charset="-122"/>
            </a:endParaRPr>
          </a:p>
          <a:p>
            <a:endParaRPr kumimoji="1" lang="zh-CN" altLang="en-US" sz="1882" dirty="0">
              <a:solidFill>
                <a:schemeClr val="bg1"/>
              </a:solidFill>
              <a:latin typeface="MiSans Normal" pitchFamily="2" charset="-122"/>
              <a:ea typeface="MiSans Normal" pitchFamily="2" charset="-122"/>
            </a:endParaRPr>
          </a:p>
          <a:p>
            <a:r>
              <a:rPr kumimoji="1" lang="en-US" altLang="zh-CN" sz="1882" b="1" i="1" dirty="0">
                <a:solidFill>
                  <a:srgbClr val="F98BD9"/>
                </a:solidFill>
                <a:latin typeface="MiSans Normal" pitchFamily="2" charset="-122"/>
                <a:ea typeface="MiSans Normal" pitchFamily="2" charset="-122"/>
              </a:rPr>
              <a:t>## </a:t>
            </a:r>
            <a:r>
              <a:rPr kumimoji="1" lang="zh-CN" altLang="en-US" sz="1882" b="1" i="1" dirty="0">
                <a:solidFill>
                  <a:srgbClr val="F98BD9"/>
                </a:solidFill>
                <a:latin typeface="MiSans Normal" pitchFamily="2" charset="-122"/>
                <a:ea typeface="MiSans Normal" pitchFamily="2" charset="-122"/>
              </a:rPr>
              <a:t>任务流程</a:t>
            </a:r>
          </a:p>
          <a:p>
            <a:r>
              <a:rPr kumimoji="1" lang="en-US" altLang="zh-CN" sz="1882" b="1" i="1" dirty="0">
                <a:solidFill>
                  <a:srgbClr val="F98BD9"/>
                </a:solidFill>
                <a:latin typeface="MiSans Normal" pitchFamily="2" charset="-122"/>
                <a:ea typeface="MiSans Normal" pitchFamily="2" charset="-122"/>
              </a:rPr>
              <a:t>### 1. </a:t>
            </a:r>
            <a:r>
              <a:rPr kumimoji="1" lang="zh-CN" altLang="en-US" sz="1882" b="1" i="1" dirty="0">
                <a:solidFill>
                  <a:srgbClr val="F98BD9"/>
                </a:solidFill>
                <a:latin typeface="MiSans Normal" pitchFamily="2" charset="-122"/>
                <a:ea typeface="MiSans Normal" pitchFamily="2" charset="-122"/>
              </a:rPr>
              <a:t>角色和风格识别</a:t>
            </a:r>
            <a:endParaRPr kumimoji="1" lang="en-US" altLang="zh-CN" sz="1882" b="1" i="1" dirty="0">
              <a:solidFill>
                <a:srgbClr val="F98BD9"/>
              </a:solidFill>
              <a:latin typeface="MiSans Normal" pitchFamily="2" charset="-122"/>
              <a:ea typeface="MiSans Normal" pitchFamily="2" charset="-122"/>
            </a:endParaRPr>
          </a:p>
          <a:p>
            <a:endParaRPr kumimoji="1" lang="zh-CN" altLang="en-US" sz="1882" dirty="0">
              <a:solidFill>
                <a:schemeClr val="bg1"/>
              </a:solidFill>
              <a:latin typeface="MiSans Normal" pitchFamily="2" charset="-122"/>
              <a:ea typeface="MiSans Normal" pitchFamily="2" charset="-122"/>
            </a:endParaRPr>
          </a:p>
          <a:p>
            <a:r>
              <a:rPr kumimoji="1" lang="zh-CN" altLang="en-US" sz="1882" dirty="0">
                <a:solidFill>
                  <a:schemeClr val="bg1"/>
                </a:solidFill>
                <a:latin typeface="MiSans Normal" pitchFamily="2" charset="-122"/>
                <a:ea typeface="MiSans Normal" pitchFamily="2" charset="-122"/>
              </a:rPr>
              <a:t>首先分析用户输入，识别并提取：</a:t>
            </a:r>
            <a:endParaRPr kumimoji="1" lang="en-US" altLang="zh-CN" sz="1882" dirty="0">
              <a:solidFill>
                <a:schemeClr val="bg1"/>
              </a:solidFill>
              <a:latin typeface="MiSans Normal" pitchFamily="2" charset="-122"/>
              <a:ea typeface="MiSans Normal" pitchFamily="2" charset="-122"/>
            </a:endParaRPr>
          </a:p>
          <a:p>
            <a:endParaRPr kumimoji="1" lang="zh-CN" altLang="en-US" sz="1882" dirty="0">
              <a:solidFill>
                <a:schemeClr val="bg1"/>
              </a:solidFill>
              <a:latin typeface="MiSans Normal" pitchFamily="2" charset="-122"/>
              <a:ea typeface="MiSans Normal" pitchFamily="2" charset="-122"/>
            </a:endParaRPr>
          </a:p>
          <a:p>
            <a:r>
              <a:rPr kumimoji="1" lang="en-US" altLang="zh-CN" sz="1882" dirty="0">
                <a:solidFill>
                  <a:schemeClr val="bg1"/>
                </a:solidFill>
                <a:latin typeface="MiSans Normal" pitchFamily="2" charset="-122"/>
                <a:ea typeface="MiSans Normal" pitchFamily="2" charset="-122"/>
              </a:rPr>
              <a:t>- **</a:t>
            </a:r>
            <a:r>
              <a:rPr kumimoji="1" lang="zh-CN" altLang="en-US" sz="1882" dirty="0">
                <a:solidFill>
                  <a:schemeClr val="bg1"/>
                </a:solidFill>
                <a:latin typeface="MiSans Normal" pitchFamily="2" charset="-122"/>
                <a:ea typeface="MiSans Normal" pitchFamily="2" charset="-122"/>
              </a:rPr>
              <a:t>角色</a:t>
            </a:r>
            <a:r>
              <a:rPr kumimoji="1" lang="en-US" altLang="zh-CN" sz="1882" dirty="0">
                <a:solidFill>
                  <a:schemeClr val="bg1"/>
                </a:solidFill>
                <a:latin typeface="MiSans Normal" pitchFamily="2" charset="-122"/>
                <a:ea typeface="MiSans Normal" pitchFamily="2" charset="-122"/>
              </a:rPr>
              <a:t>(</a:t>
            </a:r>
            <a:r>
              <a:rPr kumimoji="1" lang="en" altLang="zh-CN" sz="1882" dirty="0">
                <a:solidFill>
                  <a:schemeClr val="bg1"/>
                </a:solidFill>
                <a:latin typeface="MiSans Normal" pitchFamily="2" charset="-122"/>
                <a:ea typeface="MiSans Normal" pitchFamily="2" charset="-122"/>
              </a:rPr>
              <a:t>characters)**</a:t>
            </a:r>
            <a:r>
              <a:rPr kumimoji="1" lang="zh-CN" altLang="en" sz="1882" dirty="0">
                <a:solidFill>
                  <a:schemeClr val="bg1"/>
                </a:solidFill>
                <a:latin typeface="MiSans Normal" pitchFamily="2" charset="-122"/>
                <a:ea typeface="MiSans Normal" pitchFamily="2" charset="-122"/>
              </a:rPr>
              <a:t>：</a:t>
            </a:r>
            <a:r>
              <a:rPr kumimoji="1" lang="zh-CN" altLang="en-US" sz="1882" dirty="0">
                <a:solidFill>
                  <a:schemeClr val="bg1"/>
                </a:solidFill>
                <a:latin typeface="MiSans Normal" pitchFamily="2" charset="-122"/>
                <a:ea typeface="MiSans Normal" pitchFamily="2" charset="-122"/>
              </a:rPr>
              <a:t>识别故事中的主要人物，用简要语句概括其外貌特征、性格特点、服装风格等</a:t>
            </a:r>
          </a:p>
          <a:p>
            <a:r>
              <a:rPr kumimoji="1" lang="en-US" altLang="zh-CN" sz="1882" dirty="0">
                <a:solidFill>
                  <a:schemeClr val="bg1"/>
                </a:solidFill>
                <a:latin typeface="MiSans Normal" pitchFamily="2" charset="-122"/>
                <a:ea typeface="MiSans Normal" pitchFamily="2" charset="-122"/>
              </a:rPr>
              <a:t>- **</a:t>
            </a:r>
            <a:r>
              <a:rPr kumimoji="1" lang="zh-CN" altLang="en-US" sz="1882" dirty="0">
                <a:solidFill>
                  <a:schemeClr val="bg1"/>
                </a:solidFill>
                <a:latin typeface="MiSans Normal" pitchFamily="2" charset="-122"/>
                <a:ea typeface="MiSans Normal" pitchFamily="2" charset="-122"/>
              </a:rPr>
              <a:t>风格</a:t>
            </a:r>
            <a:r>
              <a:rPr kumimoji="1" lang="en-US" altLang="zh-CN" sz="1882" dirty="0">
                <a:solidFill>
                  <a:schemeClr val="bg1"/>
                </a:solidFill>
                <a:latin typeface="MiSans Normal" pitchFamily="2" charset="-122"/>
                <a:ea typeface="MiSans Normal" pitchFamily="2" charset="-122"/>
              </a:rPr>
              <a:t>(</a:t>
            </a:r>
            <a:r>
              <a:rPr kumimoji="1" lang="en" altLang="zh-CN" sz="1882" dirty="0">
                <a:solidFill>
                  <a:schemeClr val="bg1"/>
                </a:solidFill>
                <a:latin typeface="MiSans Normal" pitchFamily="2" charset="-122"/>
                <a:ea typeface="MiSans Normal" pitchFamily="2" charset="-122"/>
              </a:rPr>
              <a:t>style)**</a:t>
            </a:r>
            <a:r>
              <a:rPr kumimoji="1" lang="zh-CN" altLang="en" sz="1882" dirty="0">
                <a:solidFill>
                  <a:schemeClr val="bg1"/>
                </a:solidFill>
                <a:latin typeface="MiSans Normal" pitchFamily="2" charset="-122"/>
                <a:ea typeface="MiSans Normal" pitchFamily="2" charset="-122"/>
              </a:rPr>
              <a:t>：</a:t>
            </a:r>
            <a:r>
              <a:rPr kumimoji="1" lang="zh-CN" altLang="en-US" sz="1882" dirty="0">
                <a:solidFill>
                  <a:schemeClr val="bg1"/>
                </a:solidFill>
                <a:latin typeface="MiSans Normal" pitchFamily="2" charset="-122"/>
                <a:ea typeface="MiSans Normal" pitchFamily="2" charset="-122"/>
              </a:rPr>
              <a:t>识别整体的视觉风格要求，如画面风格、色调、艺术表现形式等</a:t>
            </a:r>
          </a:p>
          <a:p>
            <a:endParaRPr kumimoji="1" lang="zh-CN" altLang="en-US" sz="1882" dirty="0">
              <a:solidFill>
                <a:schemeClr val="bg1"/>
              </a:solidFill>
              <a:latin typeface="MiSans Normal" pitchFamily="2" charset="-122"/>
              <a:ea typeface="MiSans Normal" pitchFamily="2" charset="-122"/>
            </a:endParaRPr>
          </a:p>
          <a:p>
            <a:r>
              <a:rPr kumimoji="1" lang="en-US" altLang="zh-CN" sz="1882" b="1" i="1" dirty="0">
                <a:solidFill>
                  <a:srgbClr val="F98BD9"/>
                </a:solidFill>
                <a:latin typeface="MiSans Normal" pitchFamily="2" charset="-122"/>
                <a:ea typeface="MiSans Normal" pitchFamily="2" charset="-122"/>
              </a:rPr>
              <a:t>### 2. </a:t>
            </a:r>
            <a:r>
              <a:rPr kumimoji="1" lang="zh-CN" altLang="en-US" sz="1882" b="1" i="1" dirty="0">
                <a:solidFill>
                  <a:srgbClr val="F98BD9"/>
                </a:solidFill>
                <a:latin typeface="MiSans Normal" pitchFamily="2" charset="-122"/>
                <a:ea typeface="MiSans Normal" pitchFamily="2" charset="-122"/>
              </a:rPr>
              <a:t>分镜脚本生成</a:t>
            </a:r>
            <a:endParaRPr kumimoji="1" lang="en-US" altLang="zh-CN" sz="1882" b="1" i="1" dirty="0">
              <a:solidFill>
                <a:srgbClr val="F98BD9"/>
              </a:solidFill>
              <a:latin typeface="MiSans Normal" pitchFamily="2" charset="-122"/>
              <a:ea typeface="MiSans Normal" pitchFamily="2" charset="-122"/>
            </a:endParaRPr>
          </a:p>
          <a:p>
            <a:endParaRPr kumimoji="1" lang="zh-CN" altLang="en-US" sz="1882" b="1" i="1" dirty="0">
              <a:solidFill>
                <a:srgbClr val="F98BD9"/>
              </a:solidFill>
              <a:latin typeface="MiSans Normal" pitchFamily="2" charset="-122"/>
              <a:ea typeface="MiSans Normal" pitchFamily="2" charset="-122"/>
            </a:endParaRPr>
          </a:p>
          <a:p>
            <a:r>
              <a:rPr kumimoji="1" lang="zh-CN" altLang="en-US" sz="1882" dirty="0">
                <a:solidFill>
                  <a:schemeClr val="bg1"/>
                </a:solidFill>
                <a:latin typeface="MiSans Normal" pitchFamily="2" charset="-122"/>
                <a:ea typeface="MiSans Normal" pitchFamily="2" charset="-122"/>
              </a:rPr>
              <a:t>为每个场景生成包含以下三个部分的分镜：</a:t>
            </a:r>
            <a:endParaRPr kumimoji="1" lang="en-US" altLang="zh-CN" sz="1882" dirty="0">
              <a:solidFill>
                <a:schemeClr val="bg1"/>
              </a:solidFill>
              <a:latin typeface="MiSans Normal" pitchFamily="2" charset="-122"/>
              <a:ea typeface="MiSans Normal" pitchFamily="2" charset="-122"/>
            </a:endParaRPr>
          </a:p>
          <a:p>
            <a:r>
              <a:rPr kumimoji="1" lang="en" altLang="zh-CN" sz="1882" dirty="0">
                <a:solidFill>
                  <a:schemeClr val="bg1"/>
                </a:solidFill>
                <a:latin typeface="MiSans Normal" pitchFamily="2" charset="-122"/>
                <a:ea typeface="MiSans Normal" pitchFamily="2" charset="-122"/>
              </a:rPr>
              <a:t>- **scene_description**</a:t>
            </a:r>
            <a:r>
              <a:rPr kumimoji="1" lang="zh-CN" altLang="en" sz="1882" dirty="0">
                <a:solidFill>
                  <a:schemeClr val="bg1"/>
                </a:solidFill>
                <a:latin typeface="MiSans Normal" pitchFamily="2" charset="-122"/>
                <a:ea typeface="MiSans Normal" pitchFamily="2" charset="-122"/>
              </a:rPr>
              <a:t>：</a:t>
            </a:r>
            <a:r>
              <a:rPr kumimoji="1" lang="zh-CN" altLang="en-US" sz="1882" dirty="0">
                <a:solidFill>
                  <a:schemeClr val="bg1"/>
                </a:solidFill>
                <a:latin typeface="MiSans Normal" pitchFamily="2" charset="-122"/>
                <a:ea typeface="MiSans Normal" pitchFamily="2" charset="-122"/>
              </a:rPr>
              <a:t>以第三人称视角详细描述画面内容，包括：</a:t>
            </a:r>
          </a:p>
          <a:p>
            <a:r>
              <a:rPr kumimoji="1" lang="zh-CN" altLang="en-US" sz="1882" dirty="0">
                <a:solidFill>
                  <a:schemeClr val="bg1"/>
                </a:solidFill>
                <a:latin typeface="MiSans Normal" pitchFamily="2" charset="-122"/>
                <a:ea typeface="MiSans Normal" pitchFamily="2" charset="-122"/>
              </a:rPr>
              <a:t>  </a:t>
            </a:r>
            <a:r>
              <a:rPr kumimoji="1" lang="en-US" altLang="zh-CN" sz="1882" dirty="0">
                <a:solidFill>
                  <a:schemeClr val="bg1"/>
                </a:solidFill>
                <a:latin typeface="MiSans Normal" pitchFamily="2" charset="-122"/>
                <a:ea typeface="MiSans Normal" pitchFamily="2" charset="-122"/>
              </a:rPr>
              <a:t>- </a:t>
            </a:r>
            <a:r>
              <a:rPr kumimoji="1" lang="zh-CN" altLang="en-US" sz="1882" dirty="0">
                <a:solidFill>
                  <a:schemeClr val="bg1"/>
                </a:solidFill>
                <a:latin typeface="MiSans Normal" pitchFamily="2" charset="-122"/>
                <a:ea typeface="MiSans Normal" pitchFamily="2" charset="-122"/>
              </a:rPr>
              <a:t>场景环境和背景  </a:t>
            </a:r>
          </a:p>
        </p:txBody>
      </p:sp>
      <p:sp>
        <p:nvSpPr>
          <p:cNvPr id="16" name="文本框 15">
            <a:extLst>
              <a:ext uri="{FF2B5EF4-FFF2-40B4-BE49-F238E27FC236}">
                <a16:creationId xmlns:a16="http://schemas.microsoft.com/office/drawing/2014/main" id="{2CE92874-8173-0BFA-EF2E-1C0A9AD97BB5}"/>
              </a:ext>
            </a:extLst>
          </p:cNvPr>
          <p:cNvSpPr txBox="1"/>
          <p:nvPr/>
        </p:nvSpPr>
        <p:spPr>
          <a:xfrm>
            <a:off x="13055985" y="10057787"/>
            <a:ext cx="10121763" cy="1540486"/>
          </a:xfrm>
          <a:prstGeom prst="rect">
            <a:avLst/>
          </a:prstGeom>
          <a:noFill/>
        </p:spPr>
        <p:txBody>
          <a:bodyPr wrap="square" rtlCol="0">
            <a:spAutoFit/>
          </a:bodyPr>
          <a:lstStyle/>
          <a:p>
            <a:r>
              <a:rPr lang="zh-CN" altLang="en-US" sz="1882" dirty="0">
                <a:latin typeface="MiSans Normal" pitchFamily="2" charset="-122"/>
                <a:ea typeface="MiSans Normal" pitchFamily="2" charset="-122"/>
              </a:rPr>
              <a:t>小红帽是一个 </a:t>
            </a:r>
            <a:r>
              <a:rPr lang="en-US" altLang="zh-CN" sz="1882" dirty="0">
                <a:latin typeface="MiSans Normal" pitchFamily="2" charset="-122"/>
                <a:ea typeface="MiSans Normal" pitchFamily="2" charset="-122"/>
              </a:rPr>
              <a:t>6 </a:t>
            </a:r>
            <a:r>
              <a:rPr lang="zh-CN" altLang="en-US" sz="1882" dirty="0">
                <a:latin typeface="MiSans Normal" pitchFamily="2" charset="-122"/>
                <a:ea typeface="MiSans Normal" pitchFamily="2" charset="-122"/>
              </a:rPr>
              <a:t>岁的小姑娘，因为经常戴着一顶红色的帽子，所以大家叫她小红帽，她穿着连衣裙，她有个 </a:t>
            </a:r>
            <a:r>
              <a:rPr lang="en-US" altLang="zh-CN" sz="1882" dirty="0">
                <a:latin typeface="MiSans Normal" pitchFamily="2" charset="-122"/>
                <a:ea typeface="MiSans Normal" pitchFamily="2" charset="-122"/>
              </a:rPr>
              <a:t>80 </a:t>
            </a:r>
            <a:r>
              <a:rPr lang="zh-CN" altLang="en-US" sz="1882" dirty="0">
                <a:latin typeface="MiSans Normal" pitchFamily="2" charset="-122"/>
                <a:ea typeface="MiSans Normal" pitchFamily="2" charset="-122"/>
              </a:rPr>
              <a:t>岁的外婆，戴着老花镜，银白色的头发，拄着拐杖。有一天小红帽去森林里采蘑菇给外婆吃，被一只灰狼悄悄的盯上了。狼追逐小红帽，小红帽历经危险终于回到外婆身边。请以这个情景扩写人物和情景，请保持小红帽，外婆，灰狼角色一致性。分成 </a:t>
            </a:r>
            <a:r>
              <a:rPr lang="en-US" altLang="zh-CN" sz="1882" dirty="0">
                <a:latin typeface="MiSans Normal" pitchFamily="2" charset="-122"/>
                <a:ea typeface="MiSans Normal" pitchFamily="2" charset="-122"/>
              </a:rPr>
              <a:t>10 </a:t>
            </a:r>
            <a:r>
              <a:rPr lang="zh-CN" altLang="en-US" sz="1882" dirty="0">
                <a:latin typeface="MiSans Normal" pitchFamily="2" charset="-122"/>
                <a:ea typeface="MiSans Normal" pitchFamily="2" charset="-122"/>
              </a:rPr>
              <a:t>个镜头，</a:t>
            </a:r>
            <a:r>
              <a:rPr lang="en-US" altLang="zh-CN" sz="1882" dirty="0">
                <a:latin typeface="MiSans Normal" pitchFamily="2" charset="-122"/>
                <a:ea typeface="MiSans Normal" pitchFamily="2" charset="-122"/>
              </a:rPr>
              <a:t>3</a:t>
            </a:r>
            <a:r>
              <a:rPr lang="en" altLang="zh-CN" sz="1882" dirty="0">
                <a:latin typeface="MiSans Normal" pitchFamily="2" charset="-122"/>
                <a:ea typeface="MiSans Normal" pitchFamily="2" charset="-122"/>
              </a:rPr>
              <a:t>D </a:t>
            </a:r>
            <a:r>
              <a:rPr lang="zh-CN" altLang="en-US" sz="1882" dirty="0">
                <a:latin typeface="MiSans Normal" pitchFamily="2" charset="-122"/>
                <a:ea typeface="MiSans Normal" pitchFamily="2" charset="-122"/>
              </a:rPr>
              <a:t>渲染风格</a:t>
            </a:r>
            <a:endParaRPr lang="en" altLang="zh-CN" sz="1882" dirty="0">
              <a:latin typeface="MiSans Normal" pitchFamily="2" charset="-122"/>
              <a:ea typeface="MiSans Normal" pitchFamily="2" charset="-122"/>
            </a:endParaRPr>
          </a:p>
        </p:txBody>
      </p:sp>
      <p:sp>
        <p:nvSpPr>
          <p:cNvPr id="17" name="文本框 16">
            <a:extLst>
              <a:ext uri="{FF2B5EF4-FFF2-40B4-BE49-F238E27FC236}">
                <a16:creationId xmlns:a16="http://schemas.microsoft.com/office/drawing/2014/main" id="{DF6FA7FD-A859-DB02-4BC1-B8113FFC91B9}"/>
              </a:ext>
            </a:extLst>
          </p:cNvPr>
          <p:cNvSpPr txBox="1"/>
          <p:nvPr/>
        </p:nvSpPr>
        <p:spPr>
          <a:xfrm>
            <a:off x="14917081" y="9657672"/>
            <a:ext cx="6007193" cy="418128"/>
          </a:xfrm>
          <a:prstGeom prst="rect">
            <a:avLst/>
          </a:prstGeom>
          <a:noFill/>
        </p:spPr>
        <p:txBody>
          <a:bodyPr wrap="square">
            <a:spAutoFit/>
          </a:bodyPr>
          <a:lstStyle>
            <a:defPPr>
              <a:defRPr lang="zh-CN"/>
            </a:defPPr>
            <a:lvl1pPr>
              <a:defRPr b="1" u="none" strike="noStrike">
                <a:gradFill>
                  <a:gsLst>
                    <a:gs pos="0">
                      <a:schemeClr val="tx1"/>
                    </a:gs>
                    <a:gs pos="100000">
                      <a:srgbClr val="262EAB"/>
                    </a:gs>
                  </a:gsLst>
                  <a:lin ang="5400000" scaled="1"/>
                </a:gradFill>
                <a:effectLst/>
                <a:uFillTx/>
                <a:latin typeface="MiSans Normal" pitchFamily="2" charset="-122"/>
                <a:ea typeface="MiSans Normal" pitchFamily="2" charset="-122"/>
              </a:defRPr>
            </a:lvl1pPr>
          </a:lstStyle>
          <a:p>
            <a:pPr algn="ctr"/>
            <a:r>
              <a:rPr lang="zh-CN" altLang="en-US" sz="2117" dirty="0"/>
              <a:t>用户输入：故事概要描述</a:t>
            </a:r>
            <a:endParaRPr lang="en" altLang="zh-CN" sz="2117" dirty="0"/>
          </a:p>
        </p:txBody>
      </p:sp>
      <p:sp>
        <p:nvSpPr>
          <p:cNvPr id="21" name="矩形: 圆角 20">
            <a:extLst>
              <a:ext uri="{FF2B5EF4-FFF2-40B4-BE49-F238E27FC236}">
                <a16:creationId xmlns:a16="http://schemas.microsoft.com/office/drawing/2014/main" id="{A5677C83-29EE-2A60-ADFF-765AFC5B6AD4}"/>
              </a:ext>
            </a:extLst>
          </p:cNvPr>
          <p:cNvSpPr/>
          <p:nvPr/>
        </p:nvSpPr>
        <p:spPr>
          <a:xfrm flipV="1">
            <a:off x="25655688" y="4044805"/>
            <a:ext cx="9763849" cy="7410356"/>
          </a:xfrm>
          <a:prstGeom prst="roundRect">
            <a:avLst>
              <a:gd name="adj" fmla="val 6742"/>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dirty="0"/>
          </a:p>
        </p:txBody>
      </p:sp>
      <p:sp>
        <p:nvSpPr>
          <p:cNvPr id="22" name="箭头: V 形 66">
            <a:extLst>
              <a:ext uri="{FF2B5EF4-FFF2-40B4-BE49-F238E27FC236}">
                <a16:creationId xmlns:a16="http://schemas.microsoft.com/office/drawing/2014/main" id="{AC2715CA-7EE8-4ECB-E9A0-B8DA16379A51}"/>
              </a:ext>
            </a:extLst>
          </p:cNvPr>
          <p:cNvSpPr/>
          <p:nvPr>
            <p:custDataLst>
              <p:tags r:id="rId4"/>
            </p:custDataLst>
          </p:nvPr>
        </p:nvSpPr>
        <p:spPr>
          <a:xfrm>
            <a:off x="28029599" y="3819131"/>
            <a:ext cx="5730131" cy="536756"/>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3294" b="1" dirty="0">
                <a:gradFill>
                  <a:gsLst>
                    <a:gs pos="0">
                      <a:srgbClr val="C575B9"/>
                    </a:gs>
                    <a:gs pos="37000">
                      <a:srgbClr val="FFFFFF"/>
                    </a:gs>
                    <a:gs pos="100000">
                      <a:srgbClr val="FFFFFF"/>
                    </a:gs>
                  </a:gsLst>
                  <a:lin ang="10800000" scaled="0"/>
                </a:gradFill>
                <a:ea typeface="MiSans Medium" panose="00000600000000000000" charset="-122"/>
                <a:sym typeface="Arial" panose="020B0604020202020204" pitchFamily="34" charset="0"/>
              </a:rPr>
              <a:t>模型输出：最终分镜脚本</a:t>
            </a:r>
          </a:p>
        </p:txBody>
      </p:sp>
      <p:sp>
        <p:nvSpPr>
          <p:cNvPr id="23" name="文本框 22">
            <a:extLst>
              <a:ext uri="{FF2B5EF4-FFF2-40B4-BE49-F238E27FC236}">
                <a16:creationId xmlns:a16="http://schemas.microsoft.com/office/drawing/2014/main" id="{4E0762FD-06FC-0BAA-6A24-971E2D4A9118}"/>
              </a:ext>
            </a:extLst>
          </p:cNvPr>
          <p:cNvSpPr txBox="1"/>
          <p:nvPr/>
        </p:nvSpPr>
        <p:spPr>
          <a:xfrm>
            <a:off x="25875989" y="4678441"/>
            <a:ext cx="9110621" cy="6934014"/>
          </a:xfrm>
          <a:prstGeom prst="rect">
            <a:avLst/>
          </a:prstGeom>
          <a:noFill/>
        </p:spPr>
        <p:txBody>
          <a:bodyPr wrap="square" rtlCol="0">
            <a:spAutoFit/>
          </a:bodyPr>
          <a:lstStyle/>
          <a:p>
            <a:r>
              <a:rPr lang="en" altLang="zh-CN" sz="2117" dirty="0">
                <a:solidFill>
                  <a:srgbClr val="D1D3DB"/>
                </a:solidFill>
                <a:latin typeface="JetBrains Mono"/>
              </a:rPr>
              <a:t>{</a:t>
            </a:r>
          </a:p>
          <a:p>
            <a:r>
              <a:rPr lang="en" altLang="zh-CN" sz="2117" dirty="0">
                <a:solidFill>
                  <a:srgbClr val="D5D8E0"/>
                </a:solidFill>
                <a:latin typeface="JetBrains Mono"/>
              </a:rPr>
              <a:t>"characters"</a:t>
            </a:r>
            <a:r>
              <a:rPr lang="en" altLang="zh-CN" sz="2117" dirty="0">
                <a:solidFill>
                  <a:srgbClr val="D1D3DB"/>
                </a:solidFill>
                <a:latin typeface="JetBrains Mono"/>
              </a:rPr>
              <a:t>: {</a:t>
            </a:r>
          </a:p>
          <a:p>
            <a:pPr lvl="1"/>
            <a:r>
              <a:rPr lang="en" altLang="zh-CN" sz="2117" dirty="0">
                <a:solidFill>
                  <a:srgbClr val="D5D8E0"/>
                </a:solidFill>
                <a:latin typeface="JetBrains Mono"/>
              </a:rPr>
              <a:t>"little_red_riding_hood</a:t>
            </a:r>
            <a:r>
              <a:rPr lang="en" altLang="zh-CN" sz="2117" dirty="0">
                <a:solidFill>
                  <a:schemeClr val="accent6">
                    <a:lumMod val="40000"/>
                    <a:lumOff val="60000"/>
                  </a:schemeClr>
                </a:solidFill>
                <a:latin typeface="JetBrains Mono"/>
              </a:rPr>
              <a:t>": "6</a:t>
            </a:r>
            <a:r>
              <a:rPr lang="zh-CN" altLang="en-US" sz="2117" dirty="0">
                <a:solidFill>
                  <a:schemeClr val="accent6">
                    <a:lumMod val="40000"/>
                    <a:lumOff val="60000"/>
                  </a:schemeClr>
                </a:solidFill>
                <a:latin typeface="JetBrains Mono"/>
              </a:rPr>
              <a:t>岁的小女孩，红色斗篷帽，棕色卷发，大眼睛，穿着红白相间的连衣裙，脚蹬小皮鞋，天真活泼又勇敢</a:t>
            </a:r>
            <a:r>
              <a:rPr lang="en-US" altLang="zh-CN" sz="2117" dirty="0">
                <a:solidFill>
                  <a:schemeClr val="accent6">
                    <a:lumMod val="40000"/>
                    <a:lumOff val="60000"/>
                  </a:schemeClr>
                </a:solidFill>
                <a:latin typeface="JetBrains Mono"/>
              </a:rPr>
              <a:t>",</a:t>
            </a:r>
          </a:p>
          <a:p>
            <a:pPr lvl="1"/>
            <a:r>
              <a:rPr lang="en-US" altLang="zh-CN" sz="2117" dirty="0">
                <a:solidFill>
                  <a:srgbClr val="D5D8E0"/>
                </a:solidFill>
                <a:latin typeface="JetBrains Mono"/>
              </a:rPr>
              <a:t>"</a:t>
            </a:r>
            <a:r>
              <a:rPr lang="en" altLang="zh-CN" sz="2117" dirty="0">
                <a:solidFill>
                  <a:srgbClr val="D5D8E0"/>
                </a:solidFill>
                <a:latin typeface="JetBrains Mono"/>
              </a:rPr>
              <a:t>grandmother"</a:t>
            </a:r>
            <a:r>
              <a:rPr lang="en" altLang="zh-CN" sz="2117" dirty="0">
                <a:solidFill>
                  <a:srgbClr val="D1D3DB"/>
                </a:solidFill>
                <a:latin typeface="JetBrains Mono"/>
              </a:rPr>
              <a:t>: </a:t>
            </a:r>
            <a:r>
              <a:rPr lang="en" altLang="zh-CN" sz="2117" dirty="0">
                <a:solidFill>
                  <a:schemeClr val="accent6">
                    <a:lumMod val="40000"/>
                    <a:lumOff val="60000"/>
                  </a:schemeClr>
                </a:solidFill>
                <a:latin typeface="JetBrains Mono"/>
              </a:rPr>
              <a:t>"80</a:t>
            </a:r>
            <a:r>
              <a:rPr lang="zh-CN" altLang="en-US" sz="2117" dirty="0">
                <a:solidFill>
                  <a:schemeClr val="accent6">
                    <a:lumMod val="40000"/>
                    <a:lumOff val="60000"/>
                  </a:schemeClr>
                </a:solidFill>
                <a:latin typeface="JetBrains Mono"/>
              </a:rPr>
              <a:t>岁老奶奶，银白色短发，</a:t>
            </a:r>
            <a:r>
              <a:rPr lang="en-US" altLang="zh-CN" sz="2117" dirty="0">
                <a:solidFill>
                  <a:schemeClr val="accent6">
                    <a:lumMod val="40000"/>
                    <a:lumOff val="60000"/>
                  </a:schemeClr>
                </a:solidFill>
                <a:latin typeface="JetBrains Mono"/>
              </a:rPr>
              <a:t>",</a:t>
            </a:r>
          </a:p>
          <a:p>
            <a:pPr lvl="1"/>
            <a:r>
              <a:rPr lang="en-US" altLang="zh-CN" sz="2117" dirty="0">
                <a:solidFill>
                  <a:srgbClr val="D5D8E0"/>
                </a:solidFill>
                <a:latin typeface="JetBrains Mono"/>
              </a:rPr>
              <a:t>"</a:t>
            </a:r>
            <a:r>
              <a:rPr lang="en" altLang="zh-CN" sz="2117" dirty="0">
                <a:solidFill>
                  <a:srgbClr val="D5D8E0"/>
                </a:solidFill>
                <a:latin typeface="JetBrains Mono"/>
              </a:rPr>
              <a:t>gray_wolf</a:t>
            </a:r>
            <a:r>
              <a:rPr lang="en" altLang="zh-CN" sz="2117" dirty="0">
                <a:solidFill>
                  <a:schemeClr val="accent6">
                    <a:lumMod val="40000"/>
                    <a:lumOff val="60000"/>
                  </a:schemeClr>
                </a:solidFill>
                <a:latin typeface="JetBrains Mono"/>
              </a:rPr>
              <a:t>": "</a:t>
            </a:r>
            <a:r>
              <a:rPr lang="zh-CN" altLang="en-US" sz="2117" dirty="0">
                <a:solidFill>
                  <a:schemeClr val="accent6">
                    <a:lumMod val="40000"/>
                    <a:lumOff val="60000"/>
                  </a:schemeClr>
                </a:solidFill>
                <a:latin typeface="JetBrains Mono"/>
              </a:rPr>
              <a:t>一只灰狼，高大瘦长，灰黑色皮毛，黄色眼睛，狡猾凶狠，身形敏捷</a:t>
            </a:r>
            <a:r>
              <a:rPr lang="en-US" altLang="zh-CN" sz="2117" dirty="0">
                <a:solidFill>
                  <a:schemeClr val="accent6">
                    <a:lumMod val="40000"/>
                    <a:lumOff val="60000"/>
                  </a:schemeClr>
                </a:solidFill>
                <a:latin typeface="JetBrains Mono"/>
              </a:rPr>
              <a:t>"</a:t>
            </a:r>
            <a:endParaRPr lang="zh-CN" altLang="en-US" sz="2117" dirty="0">
              <a:solidFill>
                <a:schemeClr val="accent6">
                  <a:lumMod val="40000"/>
                  <a:lumOff val="60000"/>
                </a:schemeClr>
              </a:solidFill>
              <a:latin typeface="JetBrains Mono"/>
            </a:endParaRPr>
          </a:p>
          <a:p>
            <a:pPr lvl="1"/>
            <a:r>
              <a:rPr lang="en-US" altLang="zh-CN" sz="2117" dirty="0">
                <a:solidFill>
                  <a:srgbClr val="D1D3DB"/>
                </a:solidFill>
                <a:latin typeface="JetBrains Mono"/>
              </a:rPr>
              <a:t>},</a:t>
            </a:r>
          </a:p>
          <a:p>
            <a:pPr lvl="1"/>
            <a:r>
              <a:rPr lang="en-US" altLang="zh-CN" sz="2117" dirty="0">
                <a:solidFill>
                  <a:srgbClr val="D5D8E0"/>
                </a:solidFill>
                <a:latin typeface="JetBrains Mono"/>
              </a:rPr>
              <a:t>"</a:t>
            </a:r>
            <a:r>
              <a:rPr lang="en" altLang="zh-CN" sz="2117" dirty="0">
                <a:solidFill>
                  <a:srgbClr val="D5D8E0"/>
                </a:solidFill>
                <a:latin typeface="JetBrains Mono"/>
              </a:rPr>
              <a:t>style</a:t>
            </a:r>
            <a:r>
              <a:rPr lang="en" altLang="zh-CN" sz="2117" dirty="0">
                <a:solidFill>
                  <a:schemeClr val="accent6">
                    <a:lumMod val="40000"/>
                    <a:lumOff val="60000"/>
                  </a:schemeClr>
                </a:solidFill>
                <a:latin typeface="JetBrains Mono"/>
              </a:rPr>
              <a:t>": "3D</a:t>
            </a:r>
            <a:r>
              <a:rPr lang="zh-CN" altLang="en-US" sz="2117" dirty="0">
                <a:solidFill>
                  <a:schemeClr val="accent6">
                    <a:lumMod val="40000"/>
                    <a:lumOff val="60000"/>
                  </a:schemeClr>
                </a:solidFill>
                <a:latin typeface="JetBrains Mono"/>
              </a:rPr>
              <a:t>渲染风格，细腻写实，柔和光照，森林与人物细节丰富，色彩饱和自然，场景氛围随剧情发展而变化，风格统一</a:t>
            </a:r>
            <a:r>
              <a:rPr lang="en-US" altLang="zh-CN" sz="2117" dirty="0">
                <a:solidFill>
                  <a:schemeClr val="accent6">
                    <a:lumMod val="40000"/>
                    <a:lumOff val="60000"/>
                  </a:schemeClr>
                </a:solidFill>
                <a:latin typeface="JetBrains Mono"/>
              </a:rPr>
              <a:t>",</a:t>
            </a:r>
          </a:p>
          <a:p>
            <a:r>
              <a:rPr lang="en-US" altLang="zh-CN" sz="2117" dirty="0">
                <a:solidFill>
                  <a:srgbClr val="D5D8E0"/>
                </a:solidFill>
                <a:latin typeface="JetBrains Mono"/>
              </a:rPr>
              <a:t>"</a:t>
            </a:r>
            <a:r>
              <a:rPr lang="en" altLang="zh-CN" sz="2117" dirty="0">
                <a:solidFill>
                  <a:srgbClr val="D5D8E0"/>
                </a:solidFill>
                <a:latin typeface="JetBrains Mono"/>
              </a:rPr>
              <a:t>storyboard"</a:t>
            </a:r>
            <a:r>
              <a:rPr lang="en" altLang="zh-CN" sz="2117" dirty="0">
                <a:solidFill>
                  <a:srgbClr val="D1D3DB"/>
                </a:solidFill>
                <a:latin typeface="JetBrains Mono"/>
              </a:rPr>
              <a:t>: [</a:t>
            </a:r>
          </a:p>
          <a:p>
            <a:r>
              <a:rPr lang="en" altLang="zh-CN" sz="2117" dirty="0">
                <a:solidFill>
                  <a:srgbClr val="D1D3DB"/>
                </a:solidFill>
                <a:latin typeface="JetBrains Mono"/>
              </a:rPr>
              <a:t>{</a:t>
            </a:r>
          </a:p>
          <a:p>
            <a:pPr lvl="1"/>
            <a:r>
              <a:rPr lang="en" altLang="zh-CN" sz="2117" dirty="0">
                <a:solidFill>
                  <a:srgbClr val="D5D8E0"/>
                </a:solidFill>
                <a:latin typeface="JetBrains Mono"/>
              </a:rPr>
              <a:t>"scene_id"</a:t>
            </a:r>
            <a:r>
              <a:rPr lang="en" altLang="zh-CN" sz="2117" dirty="0">
                <a:solidFill>
                  <a:srgbClr val="D1D3DB"/>
                </a:solidFill>
                <a:latin typeface="JetBrains Mono"/>
              </a:rPr>
              <a:t>: </a:t>
            </a:r>
            <a:r>
              <a:rPr lang="en" altLang="zh-CN" sz="2117" dirty="0">
                <a:solidFill>
                  <a:srgbClr val="F48CCA"/>
                </a:solidFill>
                <a:latin typeface="JetBrains Mono"/>
              </a:rPr>
              <a:t>1</a:t>
            </a:r>
            <a:r>
              <a:rPr lang="en" altLang="zh-CN" sz="2117" dirty="0">
                <a:solidFill>
                  <a:srgbClr val="D1D3DB"/>
                </a:solidFill>
                <a:latin typeface="JetBrains Mono"/>
              </a:rPr>
              <a:t>,</a:t>
            </a:r>
          </a:p>
          <a:p>
            <a:pPr lvl="1"/>
            <a:r>
              <a:rPr lang="en" altLang="zh-CN" sz="2117" dirty="0">
                <a:solidFill>
                  <a:srgbClr val="D5D8E0"/>
                </a:solidFill>
                <a:latin typeface="JetBrains Mono"/>
              </a:rPr>
              <a:t>"scene_description"</a:t>
            </a:r>
            <a:r>
              <a:rPr lang="en" altLang="zh-CN" sz="2117" dirty="0">
                <a:solidFill>
                  <a:srgbClr val="D1D3DB"/>
                </a:solidFill>
                <a:latin typeface="JetBrains Mono"/>
              </a:rPr>
              <a:t>: </a:t>
            </a:r>
            <a:r>
              <a:rPr lang="en" altLang="zh-CN" sz="2117" dirty="0">
                <a:solidFill>
                  <a:schemeClr val="accent6">
                    <a:lumMod val="40000"/>
                    <a:lumOff val="60000"/>
                  </a:schemeClr>
                </a:solidFill>
                <a:latin typeface="JetBrains Mono"/>
              </a:rPr>
              <a:t>"</a:t>
            </a:r>
            <a:r>
              <a:rPr lang="zh-CN" altLang="en-US" sz="2117" dirty="0">
                <a:solidFill>
                  <a:schemeClr val="accent6">
                    <a:lumMod val="40000"/>
                    <a:lumOff val="60000"/>
                  </a:schemeClr>
                </a:solidFill>
                <a:latin typeface="JetBrains Mono"/>
              </a:rPr>
              <a:t>清晨的森林边缘，阳光透过树叶斑驳洒落在小路上。小红帽站在小屋前，背着小篮子，</a:t>
            </a:r>
            <a:r>
              <a:rPr lang="en-US" altLang="zh-CN" sz="2117" dirty="0" err="1">
                <a:solidFill>
                  <a:schemeClr val="accent6">
                    <a:lumMod val="40000"/>
                    <a:lumOff val="60000"/>
                  </a:schemeClr>
                </a:solidFill>
                <a:latin typeface="JetBrains Mono"/>
              </a:rPr>
              <a:t>xxxx</a:t>
            </a:r>
            <a:r>
              <a:rPr lang="en-US" altLang="zh-CN" sz="2117" dirty="0">
                <a:solidFill>
                  <a:schemeClr val="accent6">
                    <a:lumMod val="40000"/>
                    <a:lumOff val="60000"/>
                  </a:schemeClr>
                </a:solidFill>
                <a:latin typeface="JetBrains Mono"/>
              </a:rPr>
              <a:t>",</a:t>
            </a:r>
          </a:p>
          <a:p>
            <a:pPr lvl="1"/>
            <a:r>
              <a:rPr lang="en-US" altLang="zh-CN" sz="2117" dirty="0">
                <a:solidFill>
                  <a:srgbClr val="D5D8E0"/>
                </a:solidFill>
                <a:latin typeface="JetBrains Mono"/>
              </a:rPr>
              <a:t>"</a:t>
            </a:r>
            <a:r>
              <a:rPr lang="en" altLang="zh-CN" sz="2117" dirty="0">
                <a:solidFill>
                  <a:srgbClr val="D5D8E0"/>
                </a:solidFill>
                <a:latin typeface="JetBrains Mono"/>
              </a:rPr>
              <a:t>image_prompt"</a:t>
            </a:r>
            <a:r>
              <a:rPr lang="en" altLang="zh-CN" sz="2117" dirty="0">
                <a:solidFill>
                  <a:srgbClr val="D1D3DB"/>
                </a:solidFill>
                <a:latin typeface="JetBrains Mono"/>
              </a:rPr>
              <a:t>: </a:t>
            </a:r>
            <a:r>
              <a:rPr lang="en" altLang="zh-CN" sz="2117" dirty="0">
                <a:solidFill>
                  <a:schemeClr val="accent6">
                    <a:lumMod val="40000"/>
                    <a:lumOff val="60000"/>
                  </a:schemeClr>
                </a:solidFill>
                <a:latin typeface="JetBrains Mono"/>
              </a:rPr>
              <a:t>”</a:t>
            </a:r>
            <a:r>
              <a:rPr lang="en-US" altLang="zh-CN" sz="2117" dirty="0" err="1">
                <a:solidFill>
                  <a:schemeClr val="accent6">
                    <a:lumMod val="40000"/>
                    <a:lumOff val="60000"/>
                  </a:schemeClr>
                </a:solidFill>
                <a:latin typeface="JetBrains Mono"/>
              </a:rPr>
              <a:t>xxxxxx</a:t>
            </a:r>
            <a:r>
              <a:rPr lang="zh-CN" altLang="en-US" sz="2117" dirty="0">
                <a:solidFill>
                  <a:schemeClr val="accent6">
                    <a:lumMod val="40000"/>
                    <a:lumOff val="60000"/>
                  </a:schemeClr>
                </a:solidFill>
                <a:latin typeface="JetBrains Mono"/>
              </a:rPr>
              <a:t>：</a:t>
            </a:r>
            <a:r>
              <a:rPr lang="en-US" altLang="zh-CN" sz="2117" dirty="0">
                <a:solidFill>
                  <a:schemeClr val="accent6">
                    <a:lumMod val="40000"/>
                    <a:lumOff val="60000"/>
                  </a:schemeClr>
                </a:solidFill>
                <a:latin typeface="JetBrains Mono"/>
              </a:rPr>
              <a:t>3</a:t>
            </a:r>
            <a:r>
              <a:rPr lang="en" altLang="zh-CN" sz="2117" dirty="0">
                <a:solidFill>
                  <a:schemeClr val="accent6">
                    <a:lumMod val="40000"/>
                    <a:lumOff val="60000"/>
                  </a:schemeClr>
                </a:solidFill>
                <a:latin typeface="JetBrains Mono"/>
              </a:rPr>
              <a:t>D</a:t>
            </a:r>
            <a:r>
              <a:rPr lang="zh-CN" altLang="en-US" sz="2117" dirty="0">
                <a:solidFill>
                  <a:schemeClr val="accent6">
                    <a:lumMod val="40000"/>
                    <a:lumOff val="60000"/>
                  </a:schemeClr>
                </a:solidFill>
                <a:latin typeface="JetBrains Mono"/>
              </a:rPr>
              <a:t>渲染，写实，柔光；画面为森林边缘小屋前，小红帽和外婆告别，阳光斑驳，背景为树林和小屋</a:t>
            </a:r>
            <a:r>
              <a:rPr lang="en-US" altLang="zh-CN" sz="2117" dirty="0">
                <a:solidFill>
                  <a:schemeClr val="accent6">
                    <a:lumMod val="40000"/>
                    <a:lumOff val="60000"/>
                  </a:schemeClr>
                </a:solidFill>
                <a:latin typeface="JetBrains Mono"/>
              </a:rPr>
              <a:t>",</a:t>
            </a:r>
          </a:p>
          <a:p>
            <a:pPr lvl="1"/>
            <a:r>
              <a:rPr lang="en-US" altLang="zh-CN" sz="2117" dirty="0">
                <a:solidFill>
                  <a:srgbClr val="D5D8E0"/>
                </a:solidFill>
                <a:latin typeface="JetBrains Mono"/>
              </a:rPr>
              <a:t>"</a:t>
            </a:r>
            <a:r>
              <a:rPr lang="en" altLang="zh-CN" sz="2117" dirty="0">
                <a:solidFill>
                  <a:srgbClr val="D5D8E0"/>
                </a:solidFill>
                <a:latin typeface="JetBrains Mono"/>
              </a:rPr>
              <a:t>narration"</a:t>
            </a:r>
            <a:r>
              <a:rPr lang="en" altLang="zh-CN" sz="2117" dirty="0">
                <a:solidFill>
                  <a:srgbClr val="D1D3DB"/>
                </a:solidFill>
                <a:latin typeface="JetBrains Mono"/>
              </a:rPr>
              <a:t>: </a:t>
            </a:r>
            <a:r>
              <a:rPr lang="en" altLang="zh-CN" sz="2117" dirty="0">
                <a:solidFill>
                  <a:schemeClr val="accent6">
                    <a:lumMod val="40000"/>
                    <a:lumOff val="60000"/>
                  </a:schemeClr>
                </a:solidFill>
                <a:latin typeface="JetBrains Mono"/>
              </a:rPr>
              <a:t>"</a:t>
            </a:r>
            <a:r>
              <a:rPr lang="zh-CN" altLang="en-US" sz="2117" dirty="0">
                <a:solidFill>
                  <a:schemeClr val="accent6">
                    <a:lumMod val="40000"/>
                    <a:lumOff val="60000"/>
                  </a:schemeClr>
                </a:solidFill>
                <a:latin typeface="JetBrains Mono"/>
              </a:rPr>
              <a:t>一大早，小红帽踏上前往森林采蘑菇的路程，外婆在屋前温柔地目送她。</a:t>
            </a:r>
            <a:r>
              <a:rPr lang="en-US" altLang="zh-CN" sz="2117" dirty="0">
                <a:solidFill>
                  <a:schemeClr val="accent6">
                    <a:lumMod val="40000"/>
                    <a:lumOff val="60000"/>
                  </a:schemeClr>
                </a:solidFill>
                <a:latin typeface="JetBrains Mono"/>
              </a:rPr>
              <a:t>"</a:t>
            </a:r>
            <a:endParaRPr lang="zh-CN" altLang="en-US" sz="2117" dirty="0">
              <a:solidFill>
                <a:schemeClr val="accent6">
                  <a:lumMod val="40000"/>
                  <a:lumOff val="60000"/>
                </a:schemeClr>
              </a:solidFill>
              <a:latin typeface="JetBrains Mono"/>
            </a:endParaRPr>
          </a:p>
          <a:p>
            <a:r>
              <a:rPr lang="en-US" altLang="zh-CN" sz="2117" dirty="0">
                <a:solidFill>
                  <a:srgbClr val="D1D3DB"/>
                </a:solidFill>
                <a:latin typeface="JetBrains Mono"/>
              </a:rPr>
              <a:t>},</a:t>
            </a:r>
          </a:p>
          <a:p>
            <a:endParaRPr lang="zh-CN" altLang="en-US" sz="2117" dirty="0"/>
          </a:p>
        </p:txBody>
      </p:sp>
      <p:sp>
        <p:nvSpPr>
          <p:cNvPr id="20" name="任意多边形: 形状 59">
            <a:extLst>
              <a:ext uri="{FF2B5EF4-FFF2-40B4-BE49-F238E27FC236}">
                <a16:creationId xmlns:a16="http://schemas.microsoft.com/office/drawing/2014/main" id="{DE875680-2D22-CB6F-420C-C8E1AB449210}"/>
              </a:ext>
            </a:extLst>
          </p:cNvPr>
          <p:cNvSpPr/>
          <p:nvPr/>
        </p:nvSpPr>
        <p:spPr>
          <a:xfrm rot="5400000">
            <a:off x="23334087" y="6550800"/>
            <a:ext cx="2626469" cy="1823800"/>
          </a:xfrm>
          <a:custGeom>
            <a:avLst/>
            <a:gdLst>
              <a:gd name="connsiteX0" fmla="*/ 11193120 w 22386572"/>
              <a:gd name="connsiteY0" fmla="*/ 0 h 7516610"/>
              <a:gd name="connsiteX1" fmla="*/ 11193286 w 22386572"/>
              <a:gd name="connsiteY1" fmla="*/ 249 h 7516610"/>
              <a:gd name="connsiteX2" fmla="*/ 11193451 w 22386572"/>
              <a:gd name="connsiteY2" fmla="*/ 0 h 7516610"/>
              <a:gd name="connsiteX3" fmla="*/ 11900791 w 22386572"/>
              <a:gd name="connsiteY3" fmla="*/ 1061363 h 7516610"/>
              <a:gd name="connsiteX4" fmla="*/ 11547120 w 22386572"/>
              <a:gd name="connsiteY4" fmla="*/ 1061363 h 7516610"/>
              <a:gd name="connsiteX5" fmla="*/ 22386572 w 22386572"/>
              <a:gd name="connsiteY5" fmla="*/ 7461105 h 7516610"/>
              <a:gd name="connsiteX6" fmla="*/ 11195983 w 22386572"/>
              <a:gd name="connsiteY6" fmla="*/ 7516583 h 7516610"/>
              <a:gd name="connsiteX7" fmla="*/ 11195983 w 22386572"/>
              <a:gd name="connsiteY7" fmla="*/ 7516610 h 7516610"/>
              <a:gd name="connsiteX8" fmla="*/ 11193286 w 22386572"/>
              <a:gd name="connsiteY8" fmla="*/ 7516597 h 7516610"/>
              <a:gd name="connsiteX9" fmla="*/ 11190588 w 22386572"/>
              <a:gd name="connsiteY9" fmla="*/ 7516610 h 7516610"/>
              <a:gd name="connsiteX10" fmla="*/ 11190588 w 22386572"/>
              <a:gd name="connsiteY10" fmla="*/ 7516583 h 7516610"/>
              <a:gd name="connsiteX11" fmla="*/ 0 w 22386572"/>
              <a:gd name="connsiteY11" fmla="*/ 7461105 h 7516610"/>
              <a:gd name="connsiteX12" fmla="*/ 10839451 w 22386572"/>
              <a:gd name="connsiteY12" fmla="*/ 1061363 h 7516610"/>
              <a:gd name="connsiteX13" fmla="*/ 10485780 w 22386572"/>
              <a:gd name="connsiteY13" fmla="*/ 1061363 h 7516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751" h="8619">
                <a:moveTo>
                  <a:pt x="6375" y="0"/>
                </a:moveTo>
                <a:lnTo>
                  <a:pt x="6375" y="0"/>
                </a:lnTo>
                <a:lnTo>
                  <a:pt x="6376" y="0"/>
                </a:lnTo>
                <a:lnTo>
                  <a:pt x="7490" y="1671"/>
                </a:lnTo>
                <a:lnTo>
                  <a:pt x="6933" y="1671"/>
                </a:lnTo>
                <a:cubicBezTo>
                  <a:pt x="7816" y="5194"/>
                  <a:pt x="9711" y="7193"/>
                  <a:pt x="12720" y="8605"/>
                </a:cubicBezTo>
                <a:lnTo>
                  <a:pt x="12751" y="8619"/>
                </a:lnTo>
                <a:lnTo>
                  <a:pt x="0" y="8619"/>
                </a:lnTo>
                <a:lnTo>
                  <a:pt x="31" y="8605"/>
                </a:lnTo>
                <a:cubicBezTo>
                  <a:pt x="3040" y="7193"/>
                  <a:pt x="4935" y="5194"/>
                  <a:pt x="5818" y="1671"/>
                </a:cubicBezTo>
                <a:lnTo>
                  <a:pt x="5261" y="1671"/>
                </a:lnTo>
                <a:lnTo>
                  <a:pt x="6375" y="0"/>
                </a:lnTo>
                <a:close/>
              </a:path>
            </a:pathLst>
          </a:custGeom>
          <a:gradFill flip="none" rotWithShape="1">
            <a:gsLst>
              <a:gs pos="0">
                <a:srgbClr val="262EAB">
                  <a:alpha val="0"/>
                </a:srgbClr>
              </a:gs>
              <a:gs pos="100000">
                <a:srgbClr val="E98BD8"/>
              </a:gs>
            </a:gsLst>
            <a:lin ang="16200000" scaled="0"/>
            <a:tileRect/>
          </a:gradFill>
          <a:ln w="12700" cap="flat" cmpd="sng" algn="ctr">
            <a:noFill/>
            <a:prstDash val="solid"/>
            <a:miter lim="800000"/>
          </a:ln>
          <a:effectLst/>
        </p:spPr>
        <p:txBody>
          <a:bodyPr wrap="none" rtlCol="0" anchor="ctr">
            <a:noAutofit/>
          </a:bodyPr>
          <a:lstStyle/>
          <a:p>
            <a:pPr algn="ctr" defTabSz="1075609">
              <a:defRPr/>
            </a:pPr>
            <a:endParaRPr lang="zh-CN" altLang="en-US" sz="1412" kern="0" dirty="0">
              <a:latin typeface="方正兰亭黑简体" panose="02000000000000000000" pitchFamily="2" charset="-122"/>
              <a:ea typeface="方正兰亭黑简体" panose="02000000000000000000" pitchFamily="2" charset="-122"/>
            </a:endParaRPr>
          </a:p>
        </p:txBody>
      </p:sp>
      <p:cxnSp>
        <p:nvCxnSpPr>
          <p:cNvPr id="2" name="直接连接符 10">
            <a:extLst>
              <a:ext uri="{FF2B5EF4-FFF2-40B4-BE49-F238E27FC236}">
                <a16:creationId xmlns:a16="http://schemas.microsoft.com/office/drawing/2014/main" id="{CEE5616C-06AA-C191-AE93-BC7329056211}"/>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10" name="图片 9">
            <a:extLst>
              <a:ext uri="{FF2B5EF4-FFF2-40B4-BE49-F238E27FC236}">
                <a16:creationId xmlns:a16="http://schemas.microsoft.com/office/drawing/2014/main" id="{58379861-6F55-F013-BF74-8F7283575CA1}"/>
              </a:ext>
            </a:extLst>
          </p:cNvPr>
          <p:cNvPicPr>
            <a:picLocks noChangeAspect="1"/>
          </p:cNvPicPr>
          <p:nvPr/>
        </p:nvPicPr>
        <p:blipFill>
          <a:blip r:embed="rId8"/>
          <a:stretch>
            <a:fillRect/>
          </a:stretch>
        </p:blipFill>
        <p:spPr>
          <a:xfrm>
            <a:off x="1110806" y="7450400"/>
            <a:ext cx="9143004" cy="2965298"/>
          </a:xfrm>
          <a:prstGeom prst="rect">
            <a:avLst/>
          </a:prstGeom>
        </p:spPr>
      </p:pic>
      <p:sp>
        <p:nvSpPr>
          <p:cNvPr id="24" name="文本框 23">
            <a:extLst>
              <a:ext uri="{FF2B5EF4-FFF2-40B4-BE49-F238E27FC236}">
                <a16:creationId xmlns:a16="http://schemas.microsoft.com/office/drawing/2014/main" id="{A559DAA2-34F8-A899-3013-F696EF6AAD8B}"/>
              </a:ext>
            </a:extLst>
          </p:cNvPr>
          <p:cNvSpPr txBox="1"/>
          <p:nvPr/>
        </p:nvSpPr>
        <p:spPr>
          <a:xfrm>
            <a:off x="1133215" y="10815813"/>
            <a:ext cx="4304780" cy="418128"/>
          </a:xfrm>
          <a:prstGeom prst="rect">
            <a:avLst/>
          </a:prstGeom>
          <a:noFill/>
        </p:spPr>
        <p:txBody>
          <a:bodyPr wrap="square">
            <a:spAutoFit/>
          </a:bodyPr>
          <a:lstStyle/>
          <a:p>
            <a:r>
              <a:rPr lang="zh-CN" altLang="en-US" sz="2117" dirty="0">
                <a:solidFill>
                  <a:schemeClr val="bg1"/>
                </a:solidFill>
              </a:rPr>
              <a:t>微距镜头⚠️ </a:t>
            </a:r>
            <a:r>
              <a:rPr lang="en-US" altLang="zh-CN" sz="2117" dirty="0">
                <a:solidFill>
                  <a:schemeClr val="bg1"/>
                </a:solidFill>
              </a:rPr>
              <a:t>/ </a:t>
            </a:r>
            <a:r>
              <a:rPr lang="en" altLang="zh-CN" sz="2117" dirty="0">
                <a:solidFill>
                  <a:schemeClr val="bg1"/>
                </a:solidFill>
              </a:rPr>
              <a:t>Micro-lens shot</a:t>
            </a:r>
            <a:r>
              <a:rPr lang="zh-CN" altLang="en-US" sz="2117" dirty="0">
                <a:solidFill>
                  <a:schemeClr val="bg1"/>
                </a:solidFill>
              </a:rPr>
              <a:t>✅</a:t>
            </a:r>
          </a:p>
        </p:txBody>
      </p:sp>
      <p:sp>
        <p:nvSpPr>
          <p:cNvPr id="26" name="文本框 25">
            <a:extLst>
              <a:ext uri="{FF2B5EF4-FFF2-40B4-BE49-F238E27FC236}">
                <a16:creationId xmlns:a16="http://schemas.microsoft.com/office/drawing/2014/main" id="{30225019-45E2-CAE2-B6BB-62C4D18A9882}"/>
              </a:ext>
            </a:extLst>
          </p:cNvPr>
          <p:cNvSpPr txBox="1"/>
          <p:nvPr/>
        </p:nvSpPr>
        <p:spPr>
          <a:xfrm>
            <a:off x="6314376" y="10815813"/>
            <a:ext cx="2859412" cy="418128"/>
          </a:xfrm>
          <a:prstGeom prst="rect">
            <a:avLst/>
          </a:prstGeom>
          <a:noFill/>
        </p:spPr>
        <p:txBody>
          <a:bodyPr wrap="square">
            <a:spAutoFit/>
          </a:bodyPr>
          <a:lstStyle/>
          <a:p>
            <a:r>
              <a:rPr lang="zh-CN" altLang="en-US" sz="2117" dirty="0">
                <a:solidFill>
                  <a:schemeClr val="bg1"/>
                </a:solidFill>
              </a:rPr>
              <a:t>颗粒感⚠️ </a:t>
            </a:r>
            <a:r>
              <a:rPr lang="en-US" altLang="zh-CN" sz="2117" dirty="0">
                <a:solidFill>
                  <a:schemeClr val="bg1"/>
                </a:solidFill>
              </a:rPr>
              <a:t>/ </a:t>
            </a:r>
            <a:r>
              <a:rPr lang="en" altLang="zh-CN" sz="2117" dirty="0">
                <a:solidFill>
                  <a:schemeClr val="bg1"/>
                </a:solidFill>
              </a:rPr>
              <a:t>Grain</a:t>
            </a:r>
            <a:r>
              <a:rPr lang="zh-CN" altLang="en-US" sz="2117" dirty="0">
                <a:solidFill>
                  <a:schemeClr val="bg1"/>
                </a:solidFill>
              </a:rPr>
              <a:t>✅</a:t>
            </a:r>
          </a:p>
        </p:txBody>
      </p:sp>
      <p:pic>
        <p:nvPicPr>
          <p:cNvPr id="3" name="图片 2" descr="logo-01">
            <a:extLst>
              <a:ext uri="{FF2B5EF4-FFF2-40B4-BE49-F238E27FC236}">
                <a16:creationId xmlns:a16="http://schemas.microsoft.com/office/drawing/2014/main" id="{FC11E3DE-7AE3-E191-D003-E1E1B92C3BAE}"/>
              </a:ext>
            </a:extLst>
          </p:cNvPr>
          <p:cNvPicPr>
            <a:picLocks noChangeAspect="1"/>
          </p:cNvPicPr>
          <p:nvPr/>
        </p:nvPicPr>
        <p:blipFill rotWithShape="1">
          <a:blip r:embed="rId9"/>
          <a:srcRect l="48701"/>
          <a:stretch/>
        </p:blipFill>
        <p:spPr>
          <a:xfrm>
            <a:off x="406768" y="500160"/>
            <a:ext cx="3081634" cy="746976"/>
          </a:xfrm>
          <a:prstGeom prst="rect">
            <a:avLst/>
          </a:prstGeom>
        </p:spPr>
      </p:pic>
    </p:spTree>
    <p:custDataLst>
      <p:tags r:id="rId1"/>
    </p:custDataLst>
    <p:extLst>
      <p:ext uri="{BB962C8B-B14F-4D97-AF65-F5344CB8AC3E}">
        <p14:creationId xmlns:p14="http://schemas.microsoft.com/office/powerpoint/2010/main" val="3743603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a:extLst>
            <a:ext uri="{FF2B5EF4-FFF2-40B4-BE49-F238E27FC236}">
              <a16:creationId xmlns:a16="http://schemas.microsoft.com/office/drawing/2014/main" id="{6F3AAA2A-D46D-0792-EF20-B6E883F9E388}"/>
            </a:ext>
          </a:extLst>
        </p:cNvPr>
        <p:cNvGrpSpPr/>
        <p:nvPr/>
      </p:nvGrpSpPr>
      <p:grpSpPr>
        <a:xfrm>
          <a:off x="0" y="0"/>
          <a:ext cx="0" cy="0"/>
          <a:chOff x="0" y="0"/>
          <a:chExt cx="0" cy="0"/>
        </a:xfrm>
      </p:grpSpPr>
      <p:grpSp>
        <p:nvGrpSpPr>
          <p:cNvPr id="36" name="组合 35">
            <a:extLst>
              <a:ext uri="{FF2B5EF4-FFF2-40B4-BE49-F238E27FC236}">
                <a16:creationId xmlns:a16="http://schemas.microsoft.com/office/drawing/2014/main" id="{A8591F95-3EDE-B99C-3097-1FD0F197046D}"/>
              </a:ext>
            </a:extLst>
          </p:cNvPr>
          <p:cNvGrpSpPr/>
          <p:nvPr/>
        </p:nvGrpSpPr>
        <p:grpSpPr>
          <a:xfrm>
            <a:off x="12446801" y="3371185"/>
            <a:ext cx="23889258" cy="7372028"/>
            <a:chOff x="10580934" y="3236079"/>
            <a:chExt cx="20308082" cy="6266907"/>
          </a:xfrm>
        </p:grpSpPr>
        <p:pic>
          <p:nvPicPr>
            <p:cNvPr id="11" name="图片 10" descr="图片包含 户外, 人, 女人, 草&#10;&#10;描述已自动生成">
              <a:extLst>
                <a:ext uri="{FF2B5EF4-FFF2-40B4-BE49-F238E27FC236}">
                  <a16:creationId xmlns:a16="http://schemas.microsoft.com/office/drawing/2014/main" id="{D8393CA5-90C2-0D11-5A29-2EBCCB15311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782330" y="4472351"/>
              <a:ext cx="4199726" cy="4199726"/>
            </a:xfrm>
            <a:prstGeom prst="rect">
              <a:avLst/>
            </a:prstGeom>
          </p:spPr>
        </p:pic>
        <p:pic>
          <p:nvPicPr>
            <p:cNvPr id="12" name="图片 11" descr="圣诞树上的小孩&#10;&#10;低可信度描述已自动生成">
              <a:extLst>
                <a:ext uri="{FF2B5EF4-FFF2-40B4-BE49-F238E27FC236}">
                  <a16:creationId xmlns:a16="http://schemas.microsoft.com/office/drawing/2014/main" id="{D9D8352D-DB37-2D11-C8F9-D2AB08F1708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6386031" y="4472351"/>
              <a:ext cx="4199726" cy="4199726"/>
            </a:xfrm>
            <a:prstGeom prst="rect">
              <a:avLst/>
            </a:prstGeom>
          </p:spPr>
        </p:pic>
        <p:pic>
          <p:nvPicPr>
            <p:cNvPr id="14" name="图片 13" descr="狗在森林里&#10;&#10;描述已自动生成">
              <a:extLst>
                <a:ext uri="{FF2B5EF4-FFF2-40B4-BE49-F238E27FC236}">
                  <a16:creationId xmlns:a16="http://schemas.microsoft.com/office/drawing/2014/main" id="{522535FE-E1FD-9E12-64D3-545653059EC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0989733" y="4472352"/>
              <a:ext cx="4231302" cy="4231302"/>
            </a:xfrm>
            <a:prstGeom prst="rect">
              <a:avLst/>
            </a:prstGeom>
          </p:spPr>
        </p:pic>
        <p:pic>
          <p:nvPicPr>
            <p:cNvPr id="15" name="图片 14" descr="人和狗在一起&#10;&#10;中度可信度描述已自动生成">
              <a:extLst>
                <a:ext uri="{FF2B5EF4-FFF2-40B4-BE49-F238E27FC236}">
                  <a16:creationId xmlns:a16="http://schemas.microsoft.com/office/drawing/2014/main" id="{5847C872-52F9-C106-3C48-BAA0B5EAE241}"/>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5655138" y="4472358"/>
              <a:ext cx="4231296" cy="4231296"/>
            </a:xfrm>
            <a:prstGeom prst="rect">
              <a:avLst/>
            </a:prstGeom>
          </p:spPr>
        </p:pic>
        <p:sp useBgFill="1">
          <p:nvSpPr>
            <p:cNvPr id="26" name="椭圆 25">
              <a:extLst>
                <a:ext uri="{FF2B5EF4-FFF2-40B4-BE49-F238E27FC236}">
                  <a16:creationId xmlns:a16="http://schemas.microsoft.com/office/drawing/2014/main" id="{27184D22-9789-5D16-458F-B5375CA9BEF4}"/>
                </a:ext>
              </a:extLst>
            </p:cNvPr>
            <p:cNvSpPr/>
            <p:nvPr/>
          </p:nvSpPr>
          <p:spPr>
            <a:xfrm>
              <a:off x="10629902" y="3236079"/>
              <a:ext cx="20259114" cy="18669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075609">
                <a:defRPr/>
              </a:pPr>
              <a:endParaRPr lang="zh-CN" altLang="en-US" sz="2117">
                <a:solidFill>
                  <a:prstClr val="white"/>
                </a:solidFill>
                <a:latin typeface="苹方-简"/>
              </a:endParaRPr>
            </a:p>
          </p:txBody>
        </p:sp>
        <p:sp useBgFill="1">
          <p:nvSpPr>
            <p:cNvPr id="27" name="椭圆 26">
              <a:extLst>
                <a:ext uri="{FF2B5EF4-FFF2-40B4-BE49-F238E27FC236}">
                  <a16:creationId xmlns:a16="http://schemas.microsoft.com/office/drawing/2014/main" id="{7503AE5E-75E1-809C-F4B4-997681D1D3FE}"/>
                </a:ext>
              </a:extLst>
            </p:cNvPr>
            <p:cNvSpPr/>
            <p:nvPr/>
          </p:nvSpPr>
          <p:spPr>
            <a:xfrm>
              <a:off x="10580934" y="7636086"/>
              <a:ext cx="20259114" cy="18669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075609">
                <a:defRPr/>
              </a:pPr>
              <a:endParaRPr lang="zh-CN" altLang="en-US" sz="2117">
                <a:solidFill>
                  <a:prstClr val="white"/>
                </a:solidFill>
                <a:latin typeface="苹方-简"/>
              </a:endParaRPr>
            </a:p>
          </p:txBody>
        </p:sp>
      </p:grpSp>
      <p:sp>
        <p:nvSpPr>
          <p:cNvPr id="9" name="文本框 8">
            <a:extLst>
              <a:ext uri="{FF2B5EF4-FFF2-40B4-BE49-F238E27FC236}">
                <a16:creationId xmlns:a16="http://schemas.microsoft.com/office/drawing/2014/main" id="{9328C086-DDDB-1711-FA61-467A074724EB}"/>
              </a:ext>
            </a:extLst>
          </p:cNvPr>
          <p:cNvSpPr txBox="1"/>
          <p:nvPr/>
        </p:nvSpPr>
        <p:spPr>
          <a:xfrm>
            <a:off x="82055" y="890449"/>
            <a:ext cx="35964601"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分镜图片生成 </a:t>
            </a:r>
            <a:r>
              <a:rPr lang="en-US" altLang="zh-CN" sz="7058" dirty="0"/>
              <a:t>– </a:t>
            </a:r>
            <a:r>
              <a:rPr lang="zh-CN" altLang="en-US" sz="7058" dirty="0"/>
              <a:t>原画制作</a:t>
            </a:r>
            <a:endParaRPr lang="en-US" altLang="zh-CN" sz="7058" dirty="0"/>
          </a:p>
        </p:txBody>
      </p:sp>
      <p:sp>
        <p:nvSpPr>
          <p:cNvPr id="13" name="文本框 12">
            <a:extLst>
              <a:ext uri="{FF2B5EF4-FFF2-40B4-BE49-F238E27FC236}">
                <a16:creationId xmlns:a16="http://schemas.microsoft.com/office/drawing/2014/main" id="{E020F8F2-47A8-C21A-D029-8AEB7512B1F8}"/>
              </a:ext>
            </a:extLst>
          </p:cNvPr>
          <p:cNvSpPr txBox="1"/>
          <p:nvPr/>
        </p:nvSpPr>
        <p:spPr>
          <a:xfrm>
            <a:off x="12446801" y="2437953"/>
            <a:ext cx="11547499" cy="816377"/>
          </a:xfrm>
          <a:prstGeom prst="rect">
            <a:avLst/>
          </a:prstGeom>
          <a:noFill/>
        </p:spPr>
        <p:txBody>
          <a:bodyPr wrap="square" rtlCol="0">
            <a:spAutoFit/>
          </a:bodyPr>
          <a:lstStyle/>
          <a:p>
            <a:pPr defTabSz="1075609">
              <a:defRPr/>
            </a:pPr>
            <a:r>
              <a:rPr lang="zh-CN" altLang="en-US" sz="4705" i="1" dirty="0">
                <a:solidFill>
                  <a:prstClr val="white"/>
                </a:solidFill>
                <a:latin typeface="MiSans Normal" panose="00000600000000000000" charset="-122"/>
                <a:ea typeface="MiSans Normal" panose="00000600000000000000" charset="-122"/>
              </a:rPr>
              <a:t>豆包</a:t>
            </a:r>
            <a:r>
              <a:rPr lang="en-US" altLang="zh-CN" sz="4705" i="1" dirty="0">
                <a:solidFill>
                  <a:prstClr val="white"/>
                </a:solidFill>
                <a:latin typeface="MiSans Normal" panose="00000600000000000000" charset="-122"/>
                <a:ea typeface="MiSans Normal" panose="00000600000000000000" charset="-122"/>
              </a:rPr>
              <a:t>·</a:t>
            </a:r>
            <a:r>
              <a:rPr lang="en-US" altLang="zh-CN" sz="4705" i="1" dirty="0" err="1">
                <a:solidFill>
                  <a:prstClr val="white"/>
                </a:solidFill>
                <a:latin typeface="MiSans Normal" panose="00000600000000000000" charset="-122"/>
                <a:ea typeface="MiSans Normal" panose="00000600000000000000" charset="-122"/>
              </a:rPr>
              <a:t>SeeDream</a:t>
            </a:r>
            <a:r>
              <a:rPr lang="zh-CN" altLang="en-US" sz="4705" i="1" dirty="0">
                <a:solidFill>
                  <a:prstClr val="white"/>
                </a:solidFill>
                <a:latin typeface="MiSans Normal" panose="00000600000000000000" charset="-122"/>
                <a:ea typeface="MiSans Normal" panose="00000600000000000000" charset="-122"/>
              </a:rPr>
              <a:t> </a:t>
            </a:r>
            <a:r>
              <a:rPr lang="en-US" altLang="zh-CN" sz="4705" i="1" dirty="0">
                <a:solidFill>
                  <a:prstClr val="white"/>
                </a:solidFill>
                <a:latin typeface="MiSans Normal" panose="00000600000000000000" charset="-122"/>
                <a:ea typeface="MiSans Normal" panose="00000600000000000000" charset="-122"/>
              </a:rPr>
              <a:t>4.5/4.0</a:t>
            </a:r>
            <a:r>
              <a:rPr lang="zh-CN" altLang="en-US" sz="4705" i="1" dirty="0">
                <a:solidFill>
                  <a:prstClr val="white"/>
                </a:solidFill>
                <a:latin typeface="MiSans Normal" panose="00000600000000000000" charset="-122"/>
                <a:ea typeface="MiSans Normal" panose="00000600000000000000" charset="-122"/>
              </a:rPr>
              <a:t> </a:t>
            </a:r>
            <a:r>
              <a:rPr lang="en-US" altLang="zh-CN" sz="4705" i="1" dirty="0">
                <a:solidFill>
                  <a:prstClr val="white"/>
                </a:solidFill>
                <a:latin typeface="MiSans Normal" panose="00000600000000000000" charset="-122"/>
                <a:ea typeface="MiSans Normal" panose="00000600000000000000" charset="-122"/>
              </a:rPr>
              <a:t>– </a:t>
            </a:r>
            <a:r>
              <a:rPr lang="zh-CN" altLang="en-US" sz="4705" i="1" dirty="0">
                <a:solidFill>
                  <a:prstClr val="white"/>
                </a:solidFill>
                <a:latin typeface="MiSans Normal" panose="00000600000000000000" charset="-122"/>
                <a:ea typeface="MiSans Normal" panose="00000600000000000000" charset="-122"/>
              </a:rPr>
              <a:t>多镜头一致性</a:t>
            </a:r>
          </a:p>
        </p:txBody>
      </p:sp>
      <p:sp>
        <p:nvSpPr>
          <p:cNvPr id="5" name="文本框 4">
            <a:extLst>
              <a:ext uri="{FF2B5EF4-FFF2-40B4-BE49-F238E27FC236}">
                <a16:creationId xmlns:a16="http://schemas.microsoft.com/office/drawing/2014/main" id="{941F1A80-4FE8-5A40-A283-1B1C1ACF7199}"/>
              </a:ext>
            </a:extLst>
          </p:cNvPr>
          <p:cNvSpPr txBox="1"/>
          <p:nvPr/>
        </p:nvSpPr>
        <p:spPr>
          <a:xfrm>
            <a:off x="13768604" y="9305355"/>
            <a:ext cx="5085926" cy="2047099"/>
          </a:xfrm>
          <a:prstGeom prst="rect">
            <a:avLst/>
          </a:prstGeom>
          <a:noFill/>
        </p:spPr>
        <p:txBody>
          <a:bodyPr wrap="square" rtlCol="0">
            <a:spAutoFit/>
          </a:bodyPr>
          <a:lstStyle/>
          <a:p>
            <a:pPr defTabSz="1075609">
              <a:defRPr/>
            </a:pPr>
            <a:r>
              <a:rPr lang="zh-CN" altLang="en-US" sz="2117" dirty="0">
                <a:solidFill>
                  <a:prstClr val="white"/>
                </a:solidFill>
                <a:latin typeface="MiSans Normal" pitchFamily="2" charset="-122"/>
                <a:ea typeface="MiSans Normal" panose="00000600000000000000"/>
              </a:rPr>
              <a:t>镜头</a:t>
            </a:r>
            <a:r>
              <a:rPr lang="en-US" altLang="zh-CN" sz="2117" dirty="0">
                <a:solidFill>
                  <a:prstClr val="white"/>
                </a:solidFill>
                <a:latin typeface="MiSans Normal" pitchFamily="2" charset="-122"/>
                <a:ea typeface="MiSans Normal" panose="00000600000000000000"/>
              </a:rPr>
              <a:t> 1</a:t>
            </a:r>
            <a:r>
              <a:rPr lang="zh-CN" altLang="en-US" sz="2117" dirty="0">
                <a:solidFill>
                  <a:prstClr val="white"/>
                </a:solidFill>
                <a:latin typeface="MiSans Normal" pitchFamily="2" charset="-122"/>
                <a:ea typeface="MiSans Normal" panose="00000600000000000000"/>
              </a:rPr>
              <a:t>：</a:t>
            </a:r>
            <a:r>
              <a:rPr lang="zh-CN" altLang="en-US" sz="2117" dirty="0">
                <a:solidFill>
                  <a:prstClr val="white"/>
                </a:solidFill>
                <a:latin typeface="苹方-简"/>
                <a:ea typeface="MiSans Normal" panose="00000600000000000000"/>
              </a:rPr>
              <a:t>角色：</a:t>
            </a:r>
            <a:r>
              <a:rPr lang="en-US" altLang="zh-CN" sz="2117" dirty="0">
                <a:solidFill>
                  <a:prstClr val="white"/>
                </a:solidFill>
                <a:latin typeface="苹方-简"/>
                <a:ea typeface="MiSans Normal" panose="00000600000000000000"/>
              </a:rPr>
              <a:t>6</a:t>
            </a:r>
            <a:r>
              <a:rPr lang="zh-CN" altLang="en-US" sz="2117" dirty="0">
                <a:solidFill>
                  <a:prstClr val="white"/>
                </a:solidFill>
                <a:latin typeface="苹方-简"/>
                <a:ea typeface="MiSans Normal" panose="00000600000000000000"/>
              </a:rPr>
              <a:t>岁小女孩，红色斗篷帽，棕色卷发，红白连衣裙，小皮鞋；</a:t>
            </a:r>
            <a:r>
              <a:rPr lang="en-US" altLang="zh-CN" sz="2117" dirty="0">
                <a:solidFill>
                  <a:prstClr val="white"/>
                </a:solidFill>
                <a:latin typeface="苹方-简"/>
                <a:ea typeface="MiSans Normal" panose="00000600000000000000"/>
              </a:rPr>
              <a:t>80</a:t>
            </a:r>
            <a:r>
              <a:rPr lang="zh-CN" altLang="en-US" sz="2117" dirty="0">
                <a:solidFill>
                  <a:prstClr val="white"/>
                </a:solidFill>
                <a:latin typeface="苹方-简"/>
                <a:ea typeface="MiSans Normal" panose="00000600000000000000"/>
              </a:rPr>
              <a:t>岁老奶奶，银白短发，老花镜，毛呢长裙，拐杖，慈祥表情；风格：</a:t>
            </a:r>
            <a:r>
              <a:rPr lang="en-US" altLang="zh-CN" sz="2117" dirty="0">
                <a:solidFill>
                  <a:prstClr val="white"/>
                </a:solidFill>
                <a:latin typeface="苹方-简"/>
                <a:ea typeface="MiSans Normal" panose="00000600000000000000"/>
              </a:rPr>
              <a:t>3</a:t>
            </a:r>
            <a:r>
              <a:rPr lang="en" altLang="zh-CN" sz="2117" dirty="0">
                <a:solidFill>
                  <a:prstClr val="white"/>
                </a:solidFill>
                <a:latin typeface="苹方-简"/>
                <a:ea typeface="MiSans Normal" panose="00000600000000000000"/>
              </a:rPr>
              <a:t>D</a:t>
            </a:r>
            <a:r>
              <a:rPr lang="zh-CN" altLang="en-US" sz="2117" dirty="0">
                <a:solidFill>
                  <a:prstClr val="white"/>
                </a:solidFill>
                <a:latin typeface="苹方-简"/>
                <a:ea typeface="MiSans Normal" panose="00000600000000000000"/>
              </a:rPr>
              <a:t>渲染，写实，柔光；画面为森林边缘小屋前，小红帽和外婆告别，阳光斑驳，背景为树林和小屋</a:t>
            </a:r>
          </a:p>
        </p:txBody>
      </p:sp>
      <p:sp>
        <p:nvSpPr>
          <p:cNvPr id="6" name="文本框 5">
            <a:extLst>
              <a:ext uri="{FF2B5EF4-FFF2-40B4-BE49-F238E27FC236}">
                <a16:creationId xmlns:a16="http://schemas.microsoft.com/office/drawing/2014/main" id="{47642778-AC30-B496-7C66-50A25FDFD66B}"/>
              </a:ext>
            </a:extLst>
          </p:cNvPr>
          <p:cNvSpPr txBox="1"/>
          <p:nvPr/>
        </p:nvSpPr>
        <p:spPr>
          <a:xfrm>
            <a:off x="19272212" y="9357825"/>
            <a:ext cx="4942007" cy="1721305"/>
          </a:xfrm>
          <a:prstGeom prst="rect">
            <a:avLst/>
          </a:prstGeom>
          <a:noFill/>
        </p:spPr>
        <p:txBody>
          <a:bodyPr wrap="square" rtlCol="0">
            <a:spAutoFit/>
          </a:bodyPr>
          <a:lstStyle/>
          <a:p>
            <a:pPr defTabSz="1075609">
              <a:defRPr/>
            </a:pPr>
            <a:r>
              <a:rPr lang="zh-CN" altLang="en-US" sz="2117" dirty="0">
                <a:solidFill>
                  <a:prstClr val="white"/>
                </a:solidFill>
                <a:latin typeface="MiSans Normal" pitchFamily="2" charset="-122"/>
                <a:ea typeface="MiSans Normal" panose="00000600000000000000"/>
              </a:rPr>
              <a:t>镜头</a:t>
            </a:r>
            <a:r>
              <a:rPr lang="en-US" altLang="zh-CN" sz="2117" dirty="0">
                <a:solidFill>
                  <a:prstClr val="white"/>
                </a:solidFill>
                <a:latin typeface="MiSans Normal" pitchFamily="2" charset="-122"/>
                <a:ea typeface="MiSans Normal" panose="00000600000000000000"/>
              </a:rPr>
              <a:t> 2</a:t>
            </a:r>
            <a:r>
              <a:rPr lang="zh-CN" altLang="en-US" sz="2117" dirty="0">
                <a:solidFill>
                  <a:prstClr val="white"/>
                </a:solidFill>
                <a:latin typeface="MiSans Normal" pitchFamily="2" charset="-122"/>
                <a:ea typeface="MiSans Normal" panose="00000600000000000000"/>
              </a:rPr>
              <a:t>：</a:t>
            </a:r>
            <a:r>
              <a:rPr lang="zh-CN" altLang="en-US" sz="2117" dirty="0">
                <a:solidFill>
                  <a:prstClr val="white"/>
                </a:solidFill>
                <a:latin typeface="苹方-简"/>
                <a:ea typeface="MiSans Normal" panose="00000600000000000000"/>
              </a:rPr>
              <a:t>角色：</a:t>
            </a:r>
            <a:r>
              <a:rPr lang="en-US" altLang="zh-CN" sz="2117" dirty="0">
                <a:solidFill>
                  <a:prstClr val="white"/>
                </a:solidFill>
                <a:latin typeface="苹方-简"/>
                <a:ea typeface="MiSans Normal" panose="00000600000000000000"/>
              </a:rPr>
              <a:t>6</a:t>
            </a:r>
            <a:r>
              <a:rPr lang="zh-CN" altLang="en-US" sz="2117" dirty="0">
                <a:solidFill>
                  <a:prstClr val="white"/>
                </a:solidFill>
                <a:latin typeface="苹方-简"/>
                <a:ea typeface="MiSans Normal" panose="00000600000000000000"/>
              </a:rPr>
              <a:t>岁小女孩，红色斗篷帽，红白连衣裙，天真表情；风格：</a:t>
            </a:r>
            <a:r>
              <a:rPr lang="en-US" altLang="zh-CN" sz="2117" dirty="0">
                <a:solidFill>
                  <a:prstClr val="white"/>
                </a:solidFill>
                <a:latin typeface="苹方-简"/>
                <a:ea typeface="MiSans Normal" panose="00000600000000000000"/>
              </a:rPr>
              <a:t>3</a:t>
            </a:r>
            <a:r>
              <a:rPr lang="en" altLang="zh-CN" sz="2117" dirty="0">
                <a:solidFill>
                  <a:prstClr val="white"/>
                </a:solidFill>
                <a:latin typeface="苹方-简"/>
                <a:ea typeface="MiSans Normal" panose="00000600000000000000"/>
              </a:rPr>
              <a:t>D</a:t>
            </a:r>
            <a:r>
              <a:rPr lang="zh-CN" altLang="en-US" sz="2117" dirty="0">
                <a:solidFill>
                  <a:prstClr val="white"/>
                </a:solidFill>
                <a:latin typeface="苹方-简"/>
                <a:ea typeface="MiSans Normal" panose="00000600000000000000"/>
              </a:rPr>
              <a:t>渲染，写实，明亮森林场景；画面为林间小径，小红帽弯腰采蘑菇，背景为高大树木与阳光洒落的地面</a:t>
            </a:r>
          </a:p>
        </p:txBody>
      </p:sp>
      <p:sp>
        <p:nvSpPr>
          <p:cNvPr id="8" name="文本框 7">
            <a:extLst>
              <a:ext uri="{FF2B5EF4-FFF2-40B4-BE49-F238E27FC236}">
                <a16:creationId xmlns:a16="http://schemas.microsoft.com/office/drawing/2014/main" id="{3F7D1EA8-8F8D-3B18-54CB-DA129390A85A}"/>
              </a:ext>
            </a:extLst>
          </p:cNvPr>
          <p:cNvSpPr txBox="1"/>
          <p:nvPr/>
        </p:nvSpPr>
        <p:spPr>
          <a:xfrm>
            <a:off x="24726565" y="9357824"/>
            <a:ext cx="4942007" cy="1721305"/>
          </a:xfrm>
          <a:prstGeom prst="rect">
            <a:avLst/>
          </a:prstGeom>
          <a:noFill/>
        </p:spPr>
        <p:txBody>
          <a:bodyPr wrap="square" rtlCol="0">
            <a:spAutoFit/>
          </a:bodyPr>
          <a:lstStyle/>
          <a:p>
            <a:pPr defTabSz="1075609">
              <a:defRPr/>
            </a:pPr>
            <a:r>
              <a:rPr lang="zh-CN" altLang="en-US" sz="2117" dirty="0">
                <a:solidFill>
                  <a:prstClr val="white"/>
                </a:solidFill>
                <a:latin typeface="MiSans Normal" pitchFamily="2" charset="-122"/>
                <a:ea typeface="MiSans Normal" panose="00000600000000000000"/>
              </a:rPr>
              <a:t>镜头</a:t>
            </a:r>
            <a:r>
              <a:rPr lang="en-US" altLang="zh-CN" sz="2117" dirty="0">
                <a:solidFill>
                  <a:prstClr val="white"/>
                </a:solidFill>
                <a:latin typeface="MiSans Normal" pitchFamily="2" charset="-122"/>
                <a:ea typeface="MiSans Normal" panose="00000600000000000000"/>
              </a:rPr>
              <a:t>3</a:t>
            </a:r>
            <a:r>
              <a:rPr lang="zh-CN" altLang="en-US" sz="2117" dirty="0">
                <a:solidFill>
                  <a:prstClr val="white"/>
                </a:solidFill>
                <a:latin typeface="MiSans Normal" pitchFamily="2" charset="-122"/>
                <a:ea typeface="MiSans Normal" panose="00000600000000000000"/>
              </a:rPr>
              <a:t>：</a:t>
            </a:r>
            <a:r>
              <a:rPr lang="zh-CN" altLang="en-US" sz="2117" dirty="0">
                <a:solidFill>
                  <a:prstClr val="white"/>
                </a:solidFill>
                <a:latin typeface="苹方-简"/>
                <a:ea typeface="MiSans Normal" panose="00000600000000000000"/>
              </a:rPr>
              <a:t>角色：</a:t>
            </a:r>
            <a:r>
              <a:rPr lang="en-US" altLang="zh-CN" sz="2117" dirty="0">
                <a:solidFill>
                  <a:prstClr val="white"/>
                </a:solidFill>
                <a:latin typeface="苹方-简"/>
                <a:ea typeface="MiSans Normal" panose="00000600000000000000"/>
              </a:rPr>
              <a:t> 6</a:t>
            </a:r>
            <a:r>
              <a:rPr lang="zh-CN" altLang="en-US" sz="2117" dirty="0">
                <a:solidFill>
                  <a:prstClr val="white"/>
                </a:solidFill>
                <a:latin typeface="苹方-简"/>
                <a:ea typeface="MiSans Normal" panose="00000600000000000000"/>
              </a:rPr>
              <a:t>岁小女孩，红色斗篷帽，红白连衣裙，天真表情；小红帽在前，灰狼隐藏在后方阴影中；风格：</a:t>
            </a:r>
            <a:r>
              <a:rPr lang="en-US" altLang="zh-CN" sz="2117" dirty="0">
                <a:solidFill>
                  <a:prstClr val="white"/>
                </a:solidFill>
                <a:latin typeface="苹方-简"/>
                <a:ea typeface="MiSans Normal" panose="00000600000000000000"/>
              </a:rPr>
              <a:t>3</a:t>
            </a:r>
            <a:r>
              <a:rPr lang="en" altLang="zh-CN" sz="2117" dirty="0">
                <a:solidFill>
                  <a:prstClr val="white"/>
                </a:solidFill>
                <a:latin typeface="苹方-简"/>
                <a:ea typeface="MiSans Normal" panose="00000600000000000000"/>
              </a:rPr>
              <a:t>D</a:t>
            </a:r>
            <a:r>
              <a:rPr lang="zh-CN" altLang="en-US" sz="2117" dirty="0">
                <a:solidFill>
                  <a:prstClr val="white"/>
                </a:solidFill>
                <a:latin typeface="苹方-简"/>
                <a:ea typeface="MiSans Normal" panose="00000600000000000000"/>
              </a:rPr>
              <a:t>渲染，写实；画面为拉远镜头，展示林间追踪场面，小红帽步伐轻快，灰狼悄悄尾随</a:t>
            </a:r>
          </a:p>
        </p:txBody>
      </p:sp>
      <p:sp>
        <p:nvSpPr>
          <p:cNvPr id="10" name="文本框 9">
            <a:extLst>
              <a:ext uri="{FF2B5EF4-FFF2-40B4-BE49-F238E27FC236}">
                <a16:creationId xmlns:a16="http://schemas.microsoft.com/office/drawing/2014/main" id="{061388FC-D4A3-0559-A10B-C14141A8328D}"/>
              </a:ext>
            </a:extLst>
          </p:cNvPr>
          <p:cNvSpPr txBox="1"/>
          <p:nvPr/>
        </p:nvSpPr>
        <p:spPr>
          <a:xfrm>
            <a:off x="30179227" y="9357825"/>
            <a:ext cx="4942007" cy="2047099"/>
          </a:xfrm>
          <a:prstGeom prst="rect">
            <a:avLst/>
          </a:prstGeom>
          <a:noFill/>
        </p:spPr>
        <p:txBody>
          <a:bodyPr wrap="square" rtlCol="0">
            <a:spAutoFit/>
          </a:bodyPr>
          <a:lstStyle/>
          <a:p>
            <a:pPr defTabSz="1075609">
              <a:defRPr/>
            </a:pPr>
            <a:r>
              <a:rPr lang="zh-CN" altLang="en-US" sz="2117" dirty="0">
                <a:solidFill>
                  <a:prstClr val="white"/>
                </a:solidFill>
                <a:latin typeface="MiSans Normal" pitchFamily="2" charset="-122"/>
                <a:ea typeface="MiSans Normal" panose="00000600000000000000"/>
              </a:rPr>
              <a:t>镜头</a:t>
            </a:r>
            <a:r>
              <a:rPr lang="en-US" altLang="zh-CN" sz="2117" dirty="0">
                <a:solidFill>
                  <a:prstClr val="white"/>
                </a:solidFill>
                <a:latin typeface="MiSans Normal" pitchFamily="2" charset="-122"/>
                <a:ea typeface="MiSans Normal" panose="00000600000000000000"/>
              </a:rPr>
              <a:t>4</a:t>
            </a:r>
            <a:r>
              <a:rPr lang="zh-CN" altLang="en-US" sz="2117" dirty="0">
                <a:solidFill>
                  <a:prstClr val="white"/>
                </a:solidFill>
                <a:latin typeface="MiSans Normal" pitchFamily="2" charset="-122"/>
                <a:ea typeface="MiSans Normal" panose="00000600000000000000"/>
              </a:rPr>
              <a:t>：</a:t>
            </a:r>
            <a:r>
              <a:rPr lang="zh-CN" altLang="en-US" sz="2117" dirty="0">
                <a:solidFill>
                  <a:prstClr val="white"/>
                </a:solidFill>
                <a:latin typeface="苹方-简"/>
                <a:ea typeface="MiSans Normal" panose="00000600000000000000"/>
              </a:rPr>
              <a:t>角色：</a:t>
            </a:r>
            <a:r>
              <a:rPr lang="en-US" altLang="zh-CN" sz="2117" dirty="0">
                <a:solidFill>
                  <a:prstClr val="white"/>
                </a:solidFill>
                <a:latin typeface="苹方-简"/>
                <a:ea typeface="MiSans Normal" panose="00000600000000000000"/>
              </a:rPr>
              <a:t> 6</a:t>
            </a:r>
            <a:r>
              <a:rPr lang="zh-CN" altLang="en-US" sz="2117" dirty="0">
                <a:solidFill>
                  <a:prstClr val="white"/>
                </a:solidFill>
                <a:latin typeface="苹方-简"/>
                <a:ea typeface="MiSans Normal" panose="00000600000000000000"/>
              </a:rPr>
              <a:t>岁小女孩，红色斗篷帽，红白连衣裙，天真表情；小红帽惊恐地回头，灰狼露出身形；风格：</a:t>
            </a:r>
            <a:r>
              <a:rPr lang="en-US" altLang="zh-CN" sz="2117" dirty="0">
                <a:solidFill>
                  <a:prstClr val="white"/>
                </a:solidFill>
                <a:latin typeface="苹方-简"/>
                <a:ea typeface="MiSans Normal" panose="00000600000000000000"/>
              </a:rPr>
              <a:t>3</a:t>
            </a:r>
            <a:r>
              <a:rPr lang="en" altLang="zh-CN" sz="2117" dirty="0">
                <a:solidFill>
                  <a:prstClr val="white"/>
                </a:solidFill>
                <a:latin typeface="苹方-简"/>
                <a:ea typeface="MiSans Normal" panose="00000600000000000000"/>
              </a:rPr>
              <a:t>D</a:t>
            </a:r>
            <a:r>
              <a:rPr lang="zh-CN" altLang="en-US" sz="2117" dirty="0">
                <a:solidFill>
                  <a:prstClr val="white"/>
                </a:solidFill>
                <a:latin typeface="苹方-简"/>
                <a:ea typeface="MiSans Normal" panose="00000600000000000000"/>
              </a:rPr>
              <a:t>渲染，紧张氛围；画面为树枝断裂声惊动小红帽，两人目光交汇，场景为林中空地</a:t>
            </a:r>
          </a:p>
        </p:txBody>
      </p:sp>
      <p:sp>
        <p:nvSpPr>
          <p:cNvPr id="19" name="文本框 18">
            <a:extLst>
              <a:ext uri="{FF2B5EF4-FFF2-40B4-BE49-F238E27FC236}">
                <a16:creationId xmlns:a16="http://schemas.microsoft.com/office/drawing/2014/main" id="{507071EA-ADCA-474A-728A-623AF6AD7B87}"/>
              </a:ext>
            </a:extLst>
          </p:cNvPr>
          <p:cNvSpPr txBox="1"/>
          <p:nvPr/>
        </p:nvSpPr>
        <p:spPr>
          <a:xfrm>
            <a:off x="4172377" y="11492308"/>
            <a:ext cx="6033710" cy="418128"/>
          </a:xfrm>
          <a:prstGeom prst="rect">
            <a:avLst/>
          </a:prstGeom>
          <a:noFill/>
        </p:spPr>
        <p:txBody>
          <a:bodyPr wrap="square">
            <a:spAutoFit/>
          </a:bodyPr>
          <a:lstStyle/>
          <a:p>
            <a:pPr defTabSz="1075609">
              <a:defRPr/>
            </a:pPr>
            <a:r>
              <a:rPr kumimoji="1" lang="en" altLang="zh-CN" sz="2117" dirty="0">
                <a:solidFill>
                  <a:prstClr val="white"/>
                </a:solidFill>
                <a:latin typeface="苹方-简"/>
                <a:ea typeface="MiSans Normal" panose="00000600000000000000"/>
              </a:rPr>
              <a:t>Source: https://</a:t>
            </a:r>
            <a:r>
              <a:rPr kumimoji="1" lang="en" altLang="zh-CN" sz="2117" dirty="0" err="1">
                <a:solidFill>
                  <a:prstClr val="white"/>
                </a:solidFill>
                <a:latin typeface="苹方-简"/>
                <a:ea typeface="MiSans Normal" panose="00000600000000000000"/>
              </a:rPr>
              <a:t>arxiv.org</a:t>
            </a:r>
            <a:r>
              <a:rPr kumimoji="1" lang="en" altLang="zh-CN" sz="2117" dirty="0">
                <a:solidFill>
                  <a:prstClr val="white"/>
                </a:solidFill>
                <a:latin typeface="苹方-简"/>
                <a:ea typeface="MiSans Normal" panose="00000600000000000000"/>
              </a:rPr>
              <a:t>/abs/2509.20427</a:t>
            </a:r>
            <a:endParaRPr kumimoji="1" lang="zh-CN" altLang="en-US" sz="2117" dirty="0">
              <a:solidFill>
                <a:prstClr val="white"/>
              </a:solidFill>
              <a:latin typeface="苹方-简"/>
              <a:ea typeface="MiSans Normal" panose="00000600000000000000"/>
            </a:endParaRPr>
          </a:p>
        </p:txBody>
      </p:sp>
      <p:sp>
        <p:nvSpPr>
          <p:cNvPr id="20" name="箭头: V 形 66">
            <a:extLst>
              <a:ext uri="{FF2B5EF4-FFF2-40B4-BE49-F238E27FC236}">
                <a16:creationId xmlns:a16="http://schemas.microsoft.com/office/drawing/2014/main" id="{77F78628-DB20-128E-6BE2-75DB7B550076}"/>
              </a:ext>
            </a:extLst>
          </p:cNvPr>
          <p:cNvSpPr/>
          <p:nvPr>
            <p:custDataLst>
              <p:tags r:id="rId2"/>
            </p:custDataLst>
          </p:nvPr>
        </p:nvSpPr>
        <p:spPr>
          <a:xfrm>
            <a:off x="2355044" y="4285750"/>
            <a:ext cx="9540351" cy="424011"/>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r>
              <a:rPr lang="en-US" altLang="zh-CN" sz="2117" b="1" dirty="0" err="1">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Seedream</a:t>
            </a:r>
            <a:r>
              <a:rPr lang="en-US" altLang="zh-CN"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 4.0 </a:t>
            </a: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在</a:t>
            </a:r>
            <a:r>
              <a:rPr lang="en-US" altLang="zh-CN"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图文匹配</a:t>
            </a:r>
            <a:r>
              <a:rPr lang="en-US" altLang="zh-CN"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en-US" altLang="zh-CN"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结构</a:t>
            </a:r>
            <a:r>
              <a:rPr lang="en-US" altLang="zh-CN"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en-US" altLang="zh-CN"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美感</a:t>
            </a:r>
            <a:r>
              <a:rPr lang="en-US" altLang="zh-CN"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等方面远超其他模型</a:t>
            </a:r>
          </a:p>
        </p:txBody>
      </p:sp>
      <p:sp>
        <p:nvSpPr>
          <p:cNvPr id="21" name="箭头: V 形 66">
            <a:extLst>
              <a:ext uri="{FF2B5EF4-FFF2-40B4-BE49-F238E27FC236}">
                <a16:creationId xmlns:a16="http://schemas.microsoft.com/office/drawing/2014/main" id="{24C20DF5-9B3F-6E30-68BA-7FB4B4F75C90}"/>
              </a:ext>
            </a:extLst>
          </p:cNvPr>
          <p:cNvSpPr/>
          <p:nvPr>
            <p:custDataLst>
              <p:tags r:id="rId3"/>
            </p:custDataLst>
          </p:nvPr>
        </p:nvSpPr>
        <p:spPr>
          <a:xfrm>
            <a:off x="17599146" y="4285749"/>
            <a:ext cx="13836349" cy="463301"/>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自然语言描述画面内容（主体</a:t>
            </a:r>
            <a:r>
              <a:rPr lang="en-US" altLang="zh-CN"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行为</a:t>
            </a:r>
            <a:r>
              <a:rPr lang="en-US" altLang="zh-CN"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环境等），用短词语描述画面美学（风格、色彩、光影、构图等）</a:t>
            </a:r>
          </a:p>
        </p:txBody>
      </p:sp>
      <p:cxnSp>
        <p:nvCxnSpPr>
          <p:cNvPr id="17" name="直接连接符 16">
            <a:extLst>
              <a:ext uri="{FF2B5EF4-FFF2-40B4-BE49-F238E27FC236}">
                <a16:creationId xmlns:a16="http://schemas.microsoft.com/office/drawing/2014/main" id="{1BDF4787-C0B2-7508-CFD7-880064BBEAD8}"/>
              </a:ext>
            </a:extLst>
          </p:cNvPr>
          <p:cNvCxnSpPr>
            <a:cxnSpLocks/>
          </p:cNvCxnSpPr>
          <p:nvPr/>
        </p:nvCxnSpPr>
        <p:spPr>
          <a:xfrm>
            <a:off x="19015877" y="5267884"/>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0" name="直接连接符 39">
            <a:extLst>
              <a:ext uri="{FF2B5EF4-FFF2-40B4-BE49-F238E27FC236}">
                <a16:creationId xmlns:a16="http://schemas.microsoft.com/office/drawing/2014/main" id="{3FA2171E-208C-3339-0B1C-68F8CA23EBE9}"/>
              </a:ext>
            </a:extLst>
          </p:cNvPr>
          <p:cNvCxnSpPr>
            <a:cxnSpLocks/>
          </p:cNvCxnSpPr>
          <p:nvPr/>
        </p:nvCxnSpPr>
        <p:spPr>
          <a:xfrm>
            <a:off x="24443373" y="5267884"/>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1" name="直接连接符 40">
            <a:extLst>
              <a:ext uri="{FF2B5EF4-FFF2-40B4-BE49-F238E27FC236}">
                <a16:creationId xmlns:a16="http://schemas.microsoft.com/office/drawing/2014/main" id="{C95DBA28-E30E-F70B-1DA5-2428B564F406}"/>
              </a:ext>
            </a:extLst>
          </p:cNvPr>
          <p:cNvCxnSpPr>
            <a:cxnSpLocks/>
          </p:cNvCxnSpPr>
          <p:nvPr/>
        </p:nvCxnSpPr>
        <p:spPr>
          <a:xfrm>
            <a:off x="29908329" y="5267884"/>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2" name="直接连接符 10">
            <a:extLst>
              <a:ext uri="{FF2B5EF4-FFF2-40B4-BE49-F238E27FC236}">
                <a16:creationId xmlns:a16="http://schemas.microsoft.com/office/drawing/2014/main" id="{C0C72AFC-F970-1866-DCD4-1DFAB7CF0FB3}"/>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22" name="图片 21" descr="图表, 雷达图&#10;&#10;描述已自动生成">
            <a:extLst>
              <a:ext uri="{FF2B5EF4-FFF2-40B4-BE49-F238E27FC236}">
                <a16:creationId xmlns:a16="http://schemas.microsoft.com/office/drawing/2014/main" id="{3CCA96A8-4AA9-4855-BC41-E0EF3E9BB91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189232" y="5248145"/>
            <a:ext cx="6167140" cy="5713829"/>
          </a:xfrm>
          <a:prstGeom prst="rect">
            <a:avLst/>
          </a:prstGeom>
        </p:spPr>
      </p:pic>
      <p:pic>
        <p:nvPicPr>
          <p:cNvPr id="24" name="图片 23" descr="图表, 雷达图&#10;&#10;描述已自动生成">
            <a:extLst>
              <a:ext uri="{FF2B5EF4-FFF2-40B4-BE49-F238E27FC236}">
                <a16:creationId xmlns:a16="http://schemas.microsoft.com/office/drawing/2014/main" id="{5ADAEADE-494E-C186-05B9-EDCEAC3CEF20}"/>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74823" y="5240095"/>
            <a:ext cx="6175840" cy="5721888"/>
          </a:xfrm>
          <a:prstGeom prst="rect">
            <a:avLst/>
          </a:prstGeom>
        </p:spPr>
      </p:pic>
      <p:pic>
        <p:nvPicPr>
          <p:cNvPr id="3" name="图片 2" descr="logo-01">
            <a:extLst>
              <a:ext uri="{FF2B5EF4-FFF2-40B4-BE49-F238E27FC236}">
                <a16:creationId xmlns:a16="http://schemas.microsoft.com/office/drawing/2014/main" id="{07534C0B-36FE-CFA7-5DB1-A1687E4222BB}"/>
              </a:ext>
            </a:extLst>
          </p:cNvPr>
          <p:cNvPicPr>
            <a:picLocks noChangeAspect="1"/>
          </p:cNvPicPr>
          <p:nvPr/>
        </p:nvPicPr>
        <p:blipFill rotWithShape="1">
          <a:blip r:embed="rId13"/>
          <a:srcRect l="48701"/>
          <a:stretch/>
        </p:blipFill>
        <p:spPr>
          <a:xfrm>
            <a:off x="479920" y="521409"/>
            <a:ext cx="3081634" cy="746976"/>
          </a:xfrm>
          <a:prstGeom prst="rect">
            <a:avLst/>
          </a:prstGeom>
        </p:spPr>
      </p:pic>
    </p:spTree>
    <p:custDataLst>
      <p:tags r:id="rId1"/>
    </p:custDataLst>
    <p:extLst>
      <p:ext uri="{BB962C8B-B14F-4D97-AF65-F5344CB8AC3E}">
        <p14:creationId xmlns:p14="http://schemas.microsoft.com/office/powerpoint/2010/main" val="3724860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10">
            <a:lum/>
          </a:blip>
          <a:srcRect/>
          <a:stretch>
            <a:fillRect/>
          </a:stretch>
        </a:blipFill>
        <a:effectLst/>
      </p:bgPr>
    </p:bg>
    <p:spTree>
      <p:nvGrpSpPr>
        <p:cNvPr id="1" name="">
          <a:extLst>
            <a:ext uri="{FF2B5EF4-FFF2-40B4-BE49-F238E27FC236}">
              <a16:creationId xmlns:a16="http://schemas.microsoft.com/office/drawing/2014/main" id="{95CE8A2B-5C00-68A1-F781-E11D57DB42E5}"/>
            </a:ext>
          </a:extLst>
        </p:cNvPr>
        <p:cNvGrpSpPr/>
        <p:nvPr/>
      </p:nvGrpSpPr>
      <p:grpSpPr>
        <a:xfrm>
          <a:off x="0" y="0"/>
          <a:ext cx="0" cy="0"/>
          <a:chOff x="0" y="0"/>
          <a:chExt cx="0" cy="0"/>
        </a:xfrm>
      </p:grpSpPr>
      <p:sp>
        <p:nvSpPr>
          <p:cNvPr id="43" name="圆角矩形 7">
            <a:extLst>
              <a:ext uri="{FF2B5EF4-FFF2-40B4-BE49-F238E27FC236}">
                <a16:creationId xmlns:a16="http://schemas.microsoft.com/office/drawing/2014/main" id="{FB27CB72-2C4C-1C29-7E8E-EE832A44A6F0}"/>
              </a:ext>
            </a:extLst>
          </p:cNvPr>
          <p:cNvSpPr/>
          <p:nvPr/>
        </p:nvSpPr>
        <p:spPr>
          <a:xfrm rot="5400000">
            <a:off x="2642689" y="3629227"/>
            <a:ext cx="6531447" cy="8097237"/>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9" name="文本框 8">
            <a:extLst>
              <a:ext uri="{FF2B5EF4-FFF2-40B4-BE49-F238E27FC236}">
                <a16:creationId xmlns:a16="http://schemas.microsoft.com/office/drawing/2014/main" id="{94027238-1B4E-001D-95C0-C95D40B2FBAE}"/>
              </a:ext>
            </a:extLst>
          </p:cNvPr>
          <p:cNvSpPr txBox="1"/>
          <p:nvPr/>
        </p:nvSpPr>
        <p:spPr>
          <a:xfrm>
            <a:off x="82055" y="890449"/>
            <a:ext cx="35912921"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分镜视频生成 </a:t>
            </a:r>
            <a:r>
              <a:rPr lang="en-US" altLang="zh-CN" sz="7058" dirty="0"/>
              <a:t>– </a:t>
            </a:r>
            <a:r>
              <a:rPr lang="zh-CN" altLang="en-US" sz="7058" dirty="0"/>
              <a:t>动画制作</a:t>
            </a:r>
            <a:endParaRPr lang="en-US" altLang="zh-CN" sz="7058" dirty="0"/>
          </a:p>
        </p:txBody>
      </p:sp>
      <p:sp>
        <p:nvSpPr>
          <p:cNvPr id="13" name="文本框 12">
            <a:extLst>
              <a:ext uri="{FF2B5EF4-FFF2-40B4-BE49-F238E27FC236}">
                <a16:creationId xmlns:a16="http://schemas.microsoft.com/office/drawing/2014/main" id="{8C3DFB26-4949-973C-D40C-C280D9DCADF9}"/>
              </a:ext>
            </a:extLst>
          </p:cNvPr>
          <p:cNvSpPr txBox="1"/>
          <p:nvPr/>
        </p:nvSpPr>
        <p:spPr>
          <a:xfrm>
            <a:off x="8054933" y="2520441"/>
            <a:ext cx="19669519" cy="816377"/>
          </a:xfrm>
          <a:prstGeom prst="rect">
            <a:avLst/>
          </a:prstGeom>
          <a:noFill/>
        </p:spPr>
        <p:txBody>
          <a:bodyPr wrap="square" rtlCol="0">
            <a:spAutoFit/>
          </a:bodyPr>
          <a:lstStyle/>
          <a:p>
            <a:pPr algn="ctr" defTabSz="1075609">
              <a:defRPr/>
            </a:pPr>
            <a:r>
              <a:rPr lang="zh-CN" altLang="en-US" sz="4705" i="1" dirty="0">
                <a:solidFill>
                  <a:prstClr val="white"/>
                </a:solidFill>
                <a:latin typeface="MiSans Normal" panose="00000600000000000000" charset="-122"/>
                <a:ea typeface="MiSans Normal" panose="00000600000000000000" charset="-122"/>
              </a:rPr>
              <a:t>豆包</a:t>
            </a:r>
            <a:r>
              <a:rPr lang="en-US" altLang="zh-CN" sz="4705" i="1" dirty="0">
                <a:solidFill>
                  <a:prstClr val="white"/>
                </a:solidFill>
                <a:latin typeface="MiSans Normal" panose="00000600000000000000" charset="-122"/>
                <a:ea typeface="MiSans Normal" panose="00000600000000000000" charset="-122"/>
              </a:rPr>
              <a:t>·SeeDance-1.0– </a:t>
            </a:r>
            <a:r>
              <a:rPr lang="zh-CN" altLang="en-US" sz="4705" i="1" dirty="0">
                <a:solidFill>
                  <a:prstClr val="white"/>
                </a:solidFill>
                <a:latin typeface="MiSans Normal" panose="00000600000000000000" charset="-122"/>
                <a:ea typeface="MiSans Normal" panose="00000600000000000000" charset="-122"/>
              </a:rPr>
              <a:t>影视级指令遵循</a:t>
            </a:r>
            <a:endParaRPr lang="en-US" altLang="zh-CN" sz="4705" i="1" dirty="0">
              <a:solidFill>
                <a:prstClr val="white"/>
              </a:solidFill>
              <a:latin typeface="MiSans Normal" panose="00000600000000000000" charset="-122"/>
              <a:ea typeface="MiSans Normal" panose="00000600000000000000" charset="-122"/>
            </a:endParaRPr>
          </a:p>
        </p:txBody>
      </p:sp>
      <p:cxnSp>
        <p:nvCxnSpPr>
          <p:cNvPr id="17" name="直接连接符 16">
            <a:extLst>
              <a:ext uri="{FF2B5EF4-FFF2-40B4-BE49-F238E27FC236}">
                <a16:creationId xmlns:a16="http://schemas.microsoft.com/office/drawing/2014/main" id="{9528C0D9-A0F7-2D97-2A5B-07A4EF1CC5EE}"/>
              </a:ext>
            </a:extLst>
          </p:cNvPr>
          <p:cNvCxnSpPr>
            <a:cxnSpLocks/>
          </p:cNvCxnSpPr>
          <p:nvPr/>
        </p:nvCxnSpPr>
        <p:spPr>
          <a:xfrm>
            <a:off x="11186164" y="4767344"/>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44" name="圆角矩形 15">
            <a:extLst>
              <a:ext uri="{FF2B5EF4-FFF2-40B4-BE49-F238E27FC236}">
                <a16:creationId xmlns:a16="http://schemas.microsoft.com/office/drawing/2014/main" id="{2398DA1D-12CA-81A2-F270-3946BDE7C421}"/>
              </a:ext>
            </a:extLst>
          </p:cNvPr>
          <p:cNvSpPr/>
          <p:nvPr/>
        </p:nvSpPr>
        <p:spPr>
          <a:xfrm>
            <a:off x="2335700" y="3992799"/>
            <a:ext cx="6961830" cy="694013"/>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endParaRPr lang="zh-CN" altLang="en-US" sz="3294" b="1" dirty="0">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45" name="文本框 44">
            <a:extLst>
              <a:ext uri="{FF2B5EF4-FFF2-40B4-BE49-F238E27FC236}">
                <a16:creationId xmlns:a16="http://schemas.microsoft.com/office/drawing/2014/main" id="{8D5AC47C-1A98-B6D7-8B1E-C83E2FD1CAB2}"/>
              </a:ext>
            </a:extLst>
          </p:cNvPr>
          <p:cNvSpPr txBox="1"/>
          <p:nvPr/>
        </p:nvSpPr>
        <p:spPr>
          <a:xfrm>
            <a:off x="3578297" y="3950921"/>
            <a:ext cx="4476636" cy="516505"/>
          </a:xfrm>
          <a:prstGeom prst="rect">
            <a:avLst/>
          </a:prstGeom>
          <a:noFill/>
        </p:spPr>
        <p:txBody>
          <a:bodyPr wrap="square" rtlCol="0">
            <a:noAutofit/>
          </a:bodyPr>
          <a:lstStyle/>
          <a:p>
            <a:pPr algn="ctr" defTabSz="1075609">
              <a:defRPr/>
            </a:pPr>
            <a:r>
              <a:rPr lang="zh-CN" altLang="en-US" sz="4705" b="1" dirty="0">
                <a:gradFill>
                  <a:gsLst>
                    <a:gs pos="0">
                      <a:srgbClr val="C575B9"/>
                    </a:gs>
                    <a:gs pos="37000">
                      <a:srgbClr val="FFFFFF"/>
                    </a:gs>
                    <a:gs pos="100000">
                      <a:srgbClr val="FFFFFF"/>
                    </a:gs>
                  </a:gsLst>
                  <a:lin ang="10800000" scaled="0"/>
                </a:gradFill>
                <a:latin typeface="苹方-简"/>
                <a:ea typeface="MiSans Medium" panose="00000600000000000000" charset="-122"/>
              </a:rPr>
              <a:t>核心创新</a:t>
            </a:r>
          </a:p>
        </p:txBody>
      </p:sp>
      <p:sp>
        <p:nvSpPr>
          <p:cNvPr id="23" name="文本框 22">
            <a:extLst>
              <a:ext uri="{FF2B5EF4-FFF2-40B4-BE49-F238E27FC236}">
                <a16:creationId xmlns:a16="http://schemas.microsoft.com/office/drawing/2014/main" id="{85B58910-1A4B-B27F-44E4-CF9048A6CCED}"/>
              </a:ext>
            </a:extLst>
          </p:cNvPr>
          <p:cNvSpPr txBox="1"/>
          <p:nvPr/>
        </p:nvSpPr>
        <p:spPr>
          <a:xfrm>
            <a:off x="2235641" y="4856991"/>
            <a:ext cx="7475582" cy="3350276"/>
          </a:xfrm>
          <a:prstGeom prst="rect">
            <a:avLst/>
          </a:prstGeom>
          <a:noFill/>
        </p:spPr>
        <p:txBody>
          <a:bodyPr wrap="square">
            <a:spAutoFit/>
          </a:bodyPr>
          <a:lstStyle/>
          <a:p>
            <a:pPr algn="ctr" defTabSz="1075609">
              <a:defRPr/>
            </a:pPr>
            <a:endParaRPr lang="zh-CN" altLang="en-US" sz="2117" dirty="0">
              <a:solidFill>
                <a:prstClr val="white"/>
              </a:solidFill>
              <a:latin typeface="MiSans Normal" pitchFamily="2" charset="-122"/>
              <a:ea typeface="MiSans Normal" pitchFamily="2" charset="-122"/>
            </a:endParaRPr>
          </a:p>
          <a:p>
            <a:pPr defTabSz="1075609">
              <a:defRPr/>
            </a:pPr>
            <a:r>
              <a:rPr lang="en-US" altLang="zh-CN" sz="2117" dirty="0">
                <a:solidFill>
                  <a:prstClr val="white"/>
                </a:solidFill>
                <a:latin typeface="MiSans Normal" pitchFamily="2" charset="-122"/>
                <a:ea typeface="MiSans Normal" pitchFamily="2" charset="-122"/>
              </a:rPr>
              <a:t>1. </a:t>
            </a:r>
            <a:r>
              <a:rPr lang="zh-CN" altLang="en-US" sz="2117" dirty="0">
                <a:solidFill>
                  <a:prstClr val="white"/>
                </a:solidFill>
                <a:latin typeface="MiSans Normal" pitchFamily="2" charset="-122"/>
                <a:ea typeface="MiSans Normal" pitchFamily="2" charset="-122"/>
              </a:rPr>
              <a:t>高效的解耦架构设计</a:t>
            </a:r>
            <a:r>
              <a:rPr lang="en-US" altLang="zh-CN" sz="2117" dirty="0">
                <a:solidFill>
                  <a:prstClr val="white"/>
                </a:solidFill>
                <a:latin typeface="MiSans Normal" pitchFamily="2" charset="-122"/>
                <a:ea typeface="MiSans Normal" pitchFamily="2" charset="-122"/>
              </a:rPr>
              <a:t>: </a:t>
            </a:r>
            <a:r>
              <a:rPr lang="zh-CN" altLang="en-US" sz="2117" dirty="0">
                <a:solidFill>
                  <a:prstClr val="white"/>
                </a:solidFill>
                <a:latin typeface="MiSans Normal" pitchFamily="2" charset="-122"/>
                <a:ea typeface="MiSans Normal" pitchFamily="2" charset="-122"/>
              </a:rPr>
              <a:t>采用空间层与时间层解耦的</a:t>
            </a:r>
            <a:r>
              <a:rPr lang="en" altLang="zh-CN" sz="2117" dirty="0">
                <a:solidFill>
                  <a:prstClr val="white"/>
                </a:solidFill>
                <a:latin typeface="MiSans Normal" pitchFamily="2" charset="-122"/>
                <a:ea typeface="MiSans Normal" pitchFamily="2" charset="-122"/>
              </a:rPr>
              <a:t>Diffusion Transformer</a:t>
            </a:r>
            <a:r>
              <a:rPr lang="zh-CN" altLang="en-US" sz="2117" dirty="0">
                <a:solidFill>
                  <a:prstClr val="white"/>
                </a:solidFill>
                <a:latin typeface="MiSans Normal" pitchFamily="2" charset="-122"/>
                <a:ea typeface="MiSans Normal" pitchFamily="2" charset="-122"/>
              </a:rPr>
              <a:t>架构，原生支持多任务（</a:t>
            </a:r>
            <a:r>
              <a:rPr lang="en" altLang="zh-CN" sz="2117" dirty="0">
                <a:solidFill>
                  <a:prstClr val="white"/>
                </a:solidFill>
                <a:latin typeface="MiSans Normal" pitchFamily="2" charset="-122"/>
                <a:ea typeface="MiSans Normal" pitchFamily="2" charset="-122"/>
              </a:rPr>
              <a:t>T2V/I2V</a:t>
            </a:r>
            <a:r>
              <a:rPr lang="zh-CN" altLang="en" sz="2117" dirty="0">
                <a:solidFill>
                  <a:prstClr val="white"/>
                </a:solidFill>
                <a:latin typeface="MiSans Normal" pitchFamily="2" charset="-122"/>
                <a:ea typeface="MiSans Normal" pitchFamily="2" charset="-122"/>
              </a:rPr>
              <a:t>）</a:t>
            </a:r>
            <a:r>
              <a:rPr lang="zh-CN" altLang="en-US" sz="2117" dirty="0">
                <a:solidFill>
                  <a:prstClr val="white"/>
                </a:solidFill>
                <a:latin typeface="MiSans Normal" pitchFamily="2" charset="-122"/>
                <a:ea typeface="MiSans Normal" pitchFamily="2" charset="-122"/>
              </a:rPr>
              <a:t>和多镜头生成。</a:t>
            </a:r>
            <a:endParaRPr lang="en-US" altLang="zh-CN" sz="2117" dirty="0">
              <a:solidFill>
                <a:prstClr val="white"/>
              </a:solidFill>
              <a:latin typeface="MiSans Normal" pitchFamily="2" charset="-122"/>
              <a:ea typeface="MiSans Normal" pitchFamily="2" charset="-122"/>
            </a:endParaRPr>
          </a:p>
          <a:p>
            <a:pPr defTabSz="1075609">
              <a:defRPr/>
            </a:pPr>
            <a:endParaRPr lang="zh-CN" altLang="en-US" sz="2117" dirty="0">
              <a:solidFill>
                <a:prstClr val="white"/>
              </a:solidFill>
              <a:latin typeface="MiSans Normal" pitchFamily="2" charset="-122"/>
              <a:ea typeface="MiSans Normal" pitchFamily="2" charset="-122"/>
            </a:endParaRPr>
          </a:p>
          <a:p>
            <a:pPr defTabSz="1075609">
              <a:defRPr/>
            </a:pPr>
            <a:r>
              <a:rPr lang="en-US" altLang="zh-CN" sz="2117" dirty="0">
                <a:solidFill>
                  <a:prstClr val="white"/>
                </a:solidFill>
                <a:latin typeface="MiSans Normal" pitchFamily="2" charset="-122"/>
                <a:ea typeface="MiSans Normal" pitchFamily="2" charset="-122"/>
              </a:rPr>
              <a:t>2. </a:t>
            </a:r>
            <a:r>
              <a:rPr lang="zh-CN" altLang="en-US" sz="2117" dirty="0">
                <a:solidFill>
                  <a:prstClr val="white"/>
                </a:solidFill>
                <a:latin typeface="MiSans Normal" pitchFamily="2" charset="-122"/>
                <a:ea typeface="MiSans Normal" pitchFamily="2" charset="-122"/>
              </a:rPr>
              <a:t>增强的后训练优化</a:t>
            </a:r>
            <a:r>
              <a:rPr lang="en" altLang="zh-CN" sz="2117" dirty="0">
                <a:solidFill>
                  <a:prstClr val="white"/>
                </a:solidFill>
                <a:latin typeface="MiSans Normal" pitchFamily="2" charset="-122"/>
                <a:ea typeface="MiSans Normal" pitchFamily="2" charset="-122"/>
              </a:rPr>
              <a:t>: </a:t>
            </a:r>
            <a:r>
              <a:rPr lang="zh-CN" altLang="en-US" sz="2117" dirty="0">
                <a:solidFill>
                  <a:prstClr val="white"/>
                </a:solidFill>
                <a:latin typeface="MiSans Normal" pitchFamily="2" charset="-122"/>
                <a:ea typeface="MiSans Normal" pitchFamily="2" charset="-122"/>
              </a:rPr>
              <a:t>引入了专为视频优化的强化学习对齐方法</a:t>
            </a:r>
            <a:r>
              <a:rPr lang="zh-CN" altLang="en" sz="2117" dirty="0">
                <a:solidFill>
                  <a:prstClr val="white"/>
                </a:solidFill>
                <a:latin typeface="MiSans Normal" pitchFamily="2" charset="-122"/>
                <a:ea typeface="MiSans Normal" pitchFamily="2" charset="-122"/>
              </a:rPr>
              <a:t>，</a:t>
            </a:r>
            <a:r>
              <a:rPr lang="zh-CN" altLang="en-US" sz="2117" dirty="0">
                <a:solidFill>
                  <a:prstClr val="white"/>
                </a:solidFill>
                <a:latin typeface="MiSans Normal" pitchFamily="2" charset="-122"/>
                <a:ea typeface="MiSans Normal" pitchFamily="2" charset="-122"/>
              </a:rPr>
              <a:t>通过多维度奖励模型全面提升生成质量。</a:t>
            </a:r>
            <a:endParaRPr lang="en-US" altLang="zh-CN" sz="2117" dirty="0">
              <a:solidFill>
                <a:prstClr val="white"/>
              </a:solidFill>
              <a:latin typeface="MiSans Normal" pitchFamily="2" charset="-122"/>
              <a:ea typeface="MiSans Normal" pitchFamily="2" charset="-122"/>
            </a:endParaRPr>
          </a:p>
          <a:p>
            <a:pPr defTabSz="1075609">
              <a:defRPr/>
            </a:pPr>
            <a:endParaRPr lang="zh-CN" altLang="en-US" sz="2117" dirty="0">
              <a:solidFill>
                <a:prstClr val="white"/>
              </a:solidFill>
              <a:latin typeface="MiSans Normal" pitchFamily="2" charset="-122"/>
              <a:ea typeface="MiSans Normal" pitchFamily="2" charset="-122"/>
            </a:endParaRPr>
          </a:p>
          <a:p>
            <a:pPr defTabSz="1075609">
              <a:defRPr/>
            </a:pPr>
            <a:r>
              <a:rPr lang="en-US" altLang="zh-CN" sz="2117" dirty="0">
                <a:solidFill>
                  <a:prstClr val="white"/>
                </a:solidFill>
                <a:latin typeface="MiSans Normal" pitchFamily="2" charset="-122"/>
                <a:ea typeface="MiSans Normal" pitchFamily="2" charset="-122"/>
              </a:rPr>
              <a:t>3. </a:t>
            </a:r>
            <a:r>
              <a:rPr lang="zh-CN" altLang="en-US" sz="2117" dirty="0">
                <a:solidFill>
                  <a:prstClr val="white"/>
                </a:solidFill>
                <a:latin typeface="MiSans Normal" pitchFamily="2" charset="-122"/>
                <a:ea typeface="MiSans Normal" pitchFamily="2" charset="-122"/>
              </a:rPr>
              <a:t>极致的推理加速</a:t>
            </a:r>
            <a:r>
              <a:rPr lang="en-US" altLang="zh-CN" sz="2117" dirty="0">
                <a:solidFill>
                  <a:prstClr val="white"/>
                </a:solidFill>
                <a:latin typeface="MiSans Normal" pitchFamily="2" charset="-122"/>
                <a:ea typeface="MiSans Normal" pitchFamily="2" charset="-122"/>
              </a:rPr>
              <a:t>: </a:t>
            </a:r>
            <a:r>
              <a:rPr lang="zh-CN" altLang="en-US" sz="2117" dirty="0">
                <a:solidFill>
                  <a:prstClr val="white"/>
                </a:solidFill>
                <a:latin typeface="MiSans Normal" pitchFamily="2" charset="-122"/>
                <a:ea typeface="MiSans Normal" pitchFamily="2" charset="-122"/>
              </a:rPr>
              <a:t>结合多阶段蒸馏策略和系统级优化，实现了超过</a:t>
            </a:r>
            <a:r>
              <a:rPr lang="en-US" altLang="zh-CN" sz="2117" dirty="0">
                <a:solidFill>
                  <a:prstClr val="white"/>
                </a:solidFill>
                <a:latin typeface="MiSans Normal" pitchFamily="2" charset="-122"/>
                <a:ea typeface="MiSans Normal" pitchFamily="2" charset="-122"/>
              </a:rPr>
              <a:t>10</a:t>
            </a:r>
            <a:r>
              <a:rPr lang="zh-CN" altLang="en-US" sz="2117" dirty="0">
                <a:solidFill>
                  <a:prstClr val="white"/>
                </a:solidFill>
                <a:latin typeface="MiSans Normal" pitchFamily="2" charset="-122"/>
                <a:ea typeface="MiSans Normal" pitchFamily="2" charset="-122"/>
              </a:rPr>
              <a:t>倍的端到端推理加速。</a:t>
            </a:r>
          </a:p>
        </p:txBody>
      </p:sp>
      <p:graphicFrame>
        <p:nvGraphicFramePr>
          <p:cNvPr id="24" name="表格 23">
            <a:extLst>
              <a:ext uri="{FF2B5EF4-FFF2-40B4-BE49-F238E27FC236}">
                <a16:creationId xmlns:a16="http://schemas.microsoft.com/office/drawing/2014/main" id="{75DF42BD-0BE4-B041-7D17-FE4C13E72687}"/>
              </a:ext>
            </a:extLst>
          </p:cNvPr>
          <p:cNvGraphicFramePr>
            <a:graphicFrameLocks noGrp="1"/>
          </p:cNvGraphicFramePr>
          <p:nvPr/>
        </p:nvGraphicFramePr>
        <p:xfrm>
          <a:off x="2515349" y="8224062"/>
          <a:ext cx="6964901" cy="2509845"/>
        </p:xfrm>
        <a:graphic>
          <a:graphicData uri="http://schemas.openxmlformats.org/drawingml/2006/table">
            <a:tbl>
              <a:tblPr firstRow="1" bandRow="1">
                <a:tableStyleId>{2D5ABB26-0587-4C30-8999-92F81FD0307C}</a:tableStyleId>
              </a:tblPr>
              <a:tblGrid>
                <a:gridCol w="2149316">
                  <a:extLst>
                    <a:ext uri="{9D8B030D-6E8A-4147-A177-3AD203B41FA5}">
                      <a16:colId xmlns:a16="http://schemas.microsoft.com/office/drawing/2014/main" val="302285400"/>
                    </a:ext>
                  </a:extLst>
                </a:gridCol>
                <a:gridCol w="1482945">
                  <a:extLst>
                    <a:ext uri="{9D8B030D-6E8A-4147-A177-3AD203B41FA5}">
                      <a16:colId xmlns:a16="http://schemas.microsoft.com/office/drawing/2014/main" val="3067689758"/>
                    </a:ext>
                  </a:extLst>
                </a:gridCol>
                <a:gridCol w="1546728">
                  <a:extLst>
                    <a:ext uri="{9D8B030D-6E8A-4147-A177-3AD203B41FA5}">
                      <a16:colId xmlns:a16="http://schemas.microsoft.com/office/drawing/2014/main" val="4179034559"/>
                    </a:ext>
                  </a:extLst>
                </a:gridCol>
                <a:gridCol w="1785912">
                  <a:extLst>
                    <a:ext uri="{9D8B030D-6E8A-4147-A177-3AD203B41FA5}">
                      <a16:colId xmlns:a16="http://schemas.microsoft.com/office/drawing/2014/main" val="439789555"/>
                    </a:ext>
                  </a:extLst>
                </a:gridCol>
              </a:tblGrid>
              <a:tr h="501969">
                <a:tc>
                  <a:txBody>
                    <a:bodyPr/>
                    <a:lstStyle/>
                    <a:p>
                      <a:pPr algn="ctr" fontAlgn="t"/>
                      <a:r>
                        <a:rPr lang="zh-CN" altLang="en-US" sz="2100" dirty="0">
                          <a:solidFill>
                            <a:schemeClr val="bg1"/>
                          </a:solidFill>
                          <a:effectLst/>
                          <a:latin typeface="MiSans Normal" pitchFamily="2" charset="-122"/>
                          <a:ea typeface="MiSans Normal" pitchFamily="2" charset="-122"/>
                        </a:rPr>
                        <a:t>模型</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zh-CN" altLang="en-US" sz="2100" dirty="0">
                          <a:solidFill>
                            <a:schemeClr val="bg1"/>
                          </a:solidFill>
                          <a:effectLst/>
                          <a:latin typeface="MiSans Normal" pitchFamily="2" charset="-122"/>
                          <a:ea typeface="MiSans Normal" pitchFamily="2" charset="-122"/>
                        </a:rPr>
                        <a:t>运动质量</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zh-CN" altLang="en-US" sz="2100" dirty="0">
                          <a:solidFill>
                            <a:schemeClr val="bg1"/>
                          </a:solidFill>
                          <a:effectLst/>
                          <a:latin typeface="MiSans Normal" pitchFamily="2" charset="-122"/>
                          <a:ea typeface="MiSans Normal" pitchFamily="2" charset="-122"/>
                        </a:rPr>
                        <a:t>指令遵循</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zh-CN" altLang="en-US" sz="2100">
                          <a:solidFill>
                            <a:schemeClr val="bg1"/>
                          </a:solidFill>
                          <a:effectLst/>
                          <a:latin typeface="MiSans Normal" pitchFamily="2" charset="-122"/>
                          <a:ea typeface="MiSans Normal" pitchFamily="2" charset="-122"/>
                        </a:rPr>
                        <a:t>图像保留度</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16642347"/>
                  </a:ext>
                </a:extLst>
              </a:tr>
              <a:tr h="501969">
                <a:tc>
                  <a:txBody>
                    <a:bodyPr/>
                    <a:lstStyle/>
                    <a:p>
                      <a:pPr algn="ctr" fontAlgn="t"/>
                      <a:r>
                        <a:rPr lang="en" sz="2100" b="1" dirty="0">
                          <a:solidFill>
                            <a:schemeClr val="bg1"/>
                          </a:solidFill>
                          <a:effectLst/>
                          <a:latin typeface="MiSans Normal" pitchFamily="2" charset="-122"/>
                          <a:ea typeface="MiSans Normal" pitchFamily="2" charset="-122"/>
                        </a:rPr>
                        <a:t>Seedance 1.0</a:t>
                      </a:r>
                      <a:endParaRPr lang="en" sz="2100" dirty="0">
                        <a:solidFill>
                          <a:schemeClr val="bg1"/>
                        </a:solidFill>
                        <a:effectLst/>
                        <a:latin typeface="MiSans Normal" pitchFamily="2" charset="-122"/>
                        <a:ea typeface="MiSans Normal" pitchFamily="2" charset="-122"/>
                      </a:endParaRP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zh-CN" altLang="en-US" sz="2100" b="1" dirty="0">
                          <a:solidFill>
                            <a:schemeClr val="bg1"/>
                          </a:solidFill>
                          <a:effectLst/>
                          <a:latin typeface="MiSans Normal" pitchFamily="2" charset="-122"/>
                          <a:ea typeface="MiSans Normal" pitchFamily="2" charset="-122"/>
                        </a:rPr>
                        <a:t>～</a:t>
                      </a:r>
                      <a:r>
                        <a:rPr lang="en-US" altLang="zh-CN" sz="2100" b="1" dirty="0">
                          <a:solidFill>
                            <a:schemeClr val="bg1"/>
                          </a:solidFill>
                          <a:effectLst/>
                          <a:latin typeface="MiSans Normal" pitchFamily="2" charset="-122"/>
                          <a:ea typeface="MiSans Normal" pitchFamily="2" charset="-122"/>
                        </a:rPr>
                        <a:t>2.9</a:t>
                      </a:r>
                      <a:endParaRPr lang="zh-CN" altLang="en-US" sz="2100" dirty="0">
                        <a:solidFill>
                          <a:schemeClr val="bg1"/>
                        </a:solidFill>
                        <a:effectLst/>
                        <a:latin typeface="MiSans Normal" pitchFamily="2" charset="-122"/>
                        <a:ea typeface="MiSans Normal" pitchFamily="2" charset="-122"/>
                      </a:endParaRP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zh-CN" altLang="en-US" sz="2100" b="1" dirty="0">
                          <a:solidFill>
                            <a:schemeClr val="bg1"/>
                          </a:solidFill>
                          <a:effectLst/>
                          <a:latin typeface="MiSans Normal" pitchFamily="2" charset="-122"/>
                          <a:ea typeface="MiSans Normal" pitchFamily="2" charset="-122"/>
                        </a:rPr>
                        <a:t>～</a:t>
                      </a:r>
                      <a:r>
                        <a:rPr lang="en-US" altLang="zh-CN" sz="2100" b="1" dirty="0">
                          <a:solidFill>
                            <a:schemeClr val="bg1"/>
                          </a:solidFill>
                          <a:effectLst/>
                          <a:latin typeface="MiSans Normal" pitchFamily="2" charset="-122"/>
                          <a:ea typeface="MiSans Normal" pitchFamily="2" charset="-122"/>
                        </a:rPr>
                        <a:t>3.3</a:t>
                      </a:r>
                      <a:endParaRPr lang="zh-CN" altLang="en-US" sz="2100" dirty="0">
                        <a:solidFill>
                          <a:schemeClr val="bg1"/>
                        </a:solidFill>
                        <a:effectLst/>
                        <a:latin typeface="MiSans Normal" pitchFamily="2" charset="-122"/>
                        <a:ea typeface="MiSans Normal" pitchFamily="2" charset="-122"/>
                      </a:endParaRP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zh-CN" altLang="en-US" sz="2100" b="1" dirty="0">
                          <a:solidFill>
                            <a:schemeClr val="bg1"/>
                          </a:solidFill>
                          <a:effectLst/>
                          <a:latin typeface="MiSans Normal" pitchFamily="2" charset="-122"/>
                          <a:ea typeface="MiSans Normal" pitchFamily="2" charset="-122"/>
                        </a:rPr>
                        <a:t>～</a:t>
                      </a:r>
                      <a:r>
                        <a:rPr lang="en-US" altLang="zh-CN" sz="2100" b="1" dirty="0">
                          <a:solidFill>
                            <a:schemeClr val="bg1"/>
                          </a:solidFill>
                          <a:effectLst/>
                          <a:latin typeface="MiSans Normal" pitchFamily="2" charset="-122"/>
                          <a:ea typeface="MiSans Normal" pitchFamily="2" charset="-122"/>
                        </a:rPr>
                        <a:t>3.2</a:t>
                      </a:r>
                      <a:endParaRPr lang="zh-CN" altLang="en-US" sz="2100" dirty="0">
                        <a:solidFill>
                          <a:schemeClr val="bg1"/>
                        </a:solidFill>
                        <a:effectLst/>
                        <a:latin typeface="MiSans Normal" pitchFamily="2" charset="-122"/>
                        <a:ea typeface="MiSans Normal" pitchFamily="2" charset="-122"/>
                      </a:endParaRP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55196544"/>
                  </a:ext>
                </a:extLst>
              </a:tr>
              <a:tr h="501969">
                <a:tc>
                  <a:txBody>
                    <a:bodyPr/>
                    <a:lstStyle/>
                    <a:p>
                      <a:pPr algn="ctr" fontAlgn="t"/>
                      <a:r>
                        <a:rPr lang="en" sz="2100">
                          <a:solidFill>
                            <a:schemeClr val="bg1"/>
                          </a:solidFill>
                          <a:effectLst/>
                          <a:latin typeface="MiSans Normal" pitchFamily="2" charset="-122"/>
                          <a:ea typeface="MiSans Normal" pitchFamily="2" charset="-122"/>
                        </a:rPr>
                        <a:t>Kling 2.1</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zh-CN" altLang="en-US" sz="2100" b="1" dirty="0">
                          <a:solidFill>
                            <a:schemeClr val="bg1"/>
                          </a:solidFill>
                          <a:effectLst/>
                          <a:latin typeface="MiSans Normal" pitchFamily="2" charset="-122"/>
                          <a:ea typeface="MiSans Normal" pitchFamily="2" charset="-122"/>
                        </a:rPr>
                        <a:t>～</a:t>
                      </a:r>
                      <a:r>
                        <a:rPr lang="en-US" altLang="zh-CN" sz="2100" b="1" dirty="0">
                          <a:solidFill>
                            <a:schemeClr val="bg1"/>
                          </a:solidFill>
                          <a:effectLst/>
                          <a:latin typeface="MiSans Normal" pitchFamily="2" charset="-122"/>
                          <a:ea typeface="MiSans Normal" pitchFamily="2" charset="-122"/>
                        </a:rPr>
                        <a:t>2.9</a:t>
                      </a:r>
                      <a:endParaRPr lang="zh-CN" altLang="en-US" sz="2100" dirty="0">
                        <a:solidFill>
                          <a:schemeClr val="bg1"/>
                        </a:solidFill>
                        <a:effectLst/>
                        <a:latin typeface="MiSans Normal" pitchFamily="2" charset="-122"/>
                        <a:ea typeface="MiSans Normal" pitchFamily="2" charset="-122"/>
                      </a:endParaRP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en-US" altLang="zh-CN" sz="2100" dirty="0">
                          <a:solidFill>
                            <a:schemeClr val="bg1"/>
                          </a:solidFill>
                          <a:effectLst/>
                          <a:latin typeface="MiSans Normal" pitchFamily="2" charset="-122"/>
                          <a:ea typeface="MiSans Normal" pitchFamily="2" charset="-122"/>
                        </a:rPr>
                        <a:t>~2.8</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en-US" altLang="zh-CN" sz="2100" dirty="0">
                          <a:solidFill>
                            <a:schemeClr val="bg1"/>
                          </a:solidFill>
                          <a:effectLst/>
                          <a:latin typeface="MiSans Normal" pitchFamily="2" charset="-122"/>
                          <a:ea typeface="MiSans Normal" pitchFamily="2" charset="-122"/>
                        </a:rPr>
                        <a:t>~3.1</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14512160"/>
                  </a:ext>
                </a:extLst>
              </a:tr>
              <a:tr h="501969">
                <a:tc>
                  <a:txBody>
                    <a:bodyPr/>
                    <a:lstStyle/>
                    <a:p>
                      <a:pPr algn="ctr" fontAlgn="t"/>
                      <a:r>
                        <a:rPr lang="en" sz="2100">
                          <a:solidFill>
                            <a:schemeClr val="bg1"/>
                          </a:solidFill>
                          <a:effectLst/>
                          <a:latin typeface="MiSans Normal" pitchFamily="2" charset="-122"/>
                          <a:ea typeface="MiSans Normal" pitchFamily="2" charset="-122"/>
                        </a:rPr>
                        <a:t>Veo 3</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en-US" altLang="zh-CN" sz="2100">
                          <a:solidFill>
                            <a:schemeClr val="bg1"/>
                          </a:solidFill>
                          <a:effectLst/>
                          <a:latin typeface="MiSans Normal" pitchFamily="2" charset="-122"/>
                          <a:ea typeface="MiSans Normal" pitchFamily="2" charset="-122"/>
                        </a:rPr>
                        <a:t>~2.6</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en-US" altLang="zh-CN" sz="2100" dirty="0">
                          <a:solidFill>
                            <a:schemeClr val="bg1"/>
                          </a:solidFill>
                          <a:effectLst/>
                          <a:latin typeface="MiSans Normal" pitchFamily="2" charset="-122"/>
                          <a:ea typeface="MiSans Normal" pitchFamily="2" charset="-122"/>
                        </a:rPr>
                        <a:t>~2.9</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en-US" altLang="zh-CN" sz="2100" dirty="0">
                          <a:solidFill>
                            <a:schemeClr val="bg1"/>
                          </a:solidFill>
                          <a:effectLst/>
                          <a:latin typeface="MiSans Normal" pitchFamily="2" charset="-122"/>
                          <a:ea typeface="MiSans Normal" pitchFamily="2" charset="-122"/>
                        </a:rPr>
                        <a:t>~2.8</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88712712"/>
                  </a:ext>
                </a:extLst>
              </a:tr>
              <a:tr h="501969">
                <a:tc>
                  <a:txBody>
                    <a:bodyPr/>
                    <a:lstStyle/>
                    <a:p>
                      <a:pPr algn="ctr" fontAlgn="t"/>
                      <a:r>
                        <a:rPr lang="en" sz="2100">
                          <a:solidFill>
                            <a:schemeClr val="bg1"/>
                          </a:solidFill>
                          <a:effectLst/>
                          <a:latin typeface="MiSans Normal" pitchFamily="2" charset="-122"/>
                          <a:ea typeface="MiSans Normal" pitchFamily="2" charset="-122"/>
                        </a:rPr>
                        <a:t>Runway Gen4</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en-US" altLang="zh-CN" sz="2100">
                          <a:solidFill>
                            <a:schemeClr val="bg1"/>
                          </a:solidFill>
                          <a:effectLst/>
                          <a:latin typeface="MiSans Normal" pitchFamily="2" charset="-122"/>
                          <a:ea typeface="MiSans Normal" pitchFamily="2" charset="-122"/>
                        </a:rPr>
                        <a:t>~2.5</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en-US" altLang="zh-CN" sz="2100">
                          <a:solidFill>
                            <a:schemeClr val="bg1"/>
                          </a:solidFill>
                          <a:effectLst/>
                          <a:latin typeface="MiSans Normal" pitchFamily="2" charset="-122"/>
                          <a:ea typeface="MiSans Normal" pitchFamily="2" charset="-122"/>
                        </a:rPr>
                        <a:t>~2.7</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en-US" altLang="zh-CN" sz="2100" dirty="0">
                          <a:solidFill>
                            <a:schemeClr val="bg1"/>
                          </a:solidFill>
                          <a:effectLst/>
                          <a:latin typeface="MiSans Normal" pitchFamily="2" charset="-122"/>
                          <a:ea typeface="MiSans Normal" pitchFamily="2" charset="-122"/>
                        </a:rPr>
                        <a:t>~2.9</a:t>
                      </a:r>
                    </a:p>
                  </a:txBody>
                  <a:tcPr marL="89637" marR="89637" marT="89637" marB="8963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2208622"/>
                  </a:ext>
                </a:extLst>
              </a:tr>
            </a:tbl>
          </a:graphicData>
        </a:graphic>
      </p:graphicFrame>
      <p:sp>
        <p:nvSpPr>
          <p:cNvPr id="25" name="文本框 24">
            <a:extLst>
              <a:ext uri="{FF2B5EF4-FFF2-40B4-BE49-F238E27FC236}">
                <a16:creationId xmlns:a16="http://schemas.microsoft.com/office/drawing/2014/main" id="{9367A3FD-EB69-7A4A-3E3D-9913497EDD5F}"/>
              </a:ext>
            </a:extLst>
          </p:cNvPr>
          <p:cNvSpPr txBox="1"/>
          <p:nvPr/>
        </p:nvSpPr>
        <p:spPr>
          <a:xfrm>
            <a:off x="2595940" y="11074958"/>
            <a:ext cx="6739603" cy="418128"/>
          </a:xfrm>
          <a:prstGeom prst="rect">
            <a:avLst/>
          </a:prstGeom>
          <a:noFill/>
        </p:spPr>
        <p:txBody>
          <a:bodyPr wrap="square" rtlCol="0">
            <a:spAutoFit/>
          </a:bodyPr>
          <a:lstStyle/>
          <a:p>
            <a:pPr algn="ctr" defTabSz="1075609">
              <a:defRPr/>
            </a:pPr>
            <a:r>
              <a:rPr kumimoji="1" lang="en-US" altLang="zh-CN" sz="2117" dirty="0">
                <a:solidFill>
                  <a:prstClr val="white"/>
                </a:solidFill>
                <a:latin typeface="MiSans Normal" pitchFamily="2" charset="-122"/>
                <a:ea typeface="MiSans Normal" pitchFamily="2" charset="-122"/>
              </a:rPr>
              <a:t>Absolute Evaluation for Image-to-Video Task</a:t>
            </a:r>
            <a:endParaRPr kumimoji="1" lang="zh-CN" altLang="en-US" sz="2117" dirty="0">
              <a:solidFill>
                <a:prstClr val="white"/>
              </a:solidFill>
              <a:latin typeface="MiSans Normal" pitchFamily="2" charset="-122"/>
              <a:ea typeface="MiSans Normal" pitchFamily="2" charset="-122"/>
            </a:endParaRPr>
          </a:p>
        </p:txBody>
      </p:sp>
      <p:sp>
        <p:nvSpPr>
          <p:cNvPr id="26" name="文本框 25">
            <a:extLst>
              <a:ext uri="{FF2B5EF4-FFF2-40B4-BE49-F238E27FC236}">
                <a16:creationId xmlns:a16="http://schemas.microsoft.com/office/drawing/2014/main" id="{9E62AC25-8776-489B-35F9-246ED216A384}"/>
              </a:ext>
            </a:extLst>
          </p:cNvPr>
          <p:cNvSpPr txBox="1"/>
          <p:nvPr/>
        </p:nvSpPr>
        <p:spPr>
          <a:xfrm>
            <a:off x="28816971" y="10559783"/>
            <a:ext cx="6047602" cy="1250855"/>
          </a:xfrm>
          <a:prstGeom prst="rect">
            <a:avLst/>
          </a:prstGeom>
          <a:noFill/>
        </p:spPr>
        <p:txBody>
          <a:bodyPr wrap="square" rtlCol="0">
            <a:spAutoFit/>
          </a:bodyPr>
          <a:lstStyle/>
          <a:p>
            <a:pPr algn="ctr" defTabSz="1075609">
              <a:defRPr/>
            </a:pPr>
            <a:r>
              <a:rPr kumimoji="1" lang="zh-CN" altLang="en-US" sz="1882" dirty="0">
                <a:solidFill>
                  <a:prstClr val="white"/>
                </a:solidFill>
                <a:latin typeface="MiSans Normal" pitchFamily="2" charset="-122"/>
                <a:ea typeface="MiSans Normal" pitchFamily="2" charset="-122"/>
              </a:rPr>
              <a:t>镜头一：小红帽穿着红色连帽斗篷在林间奔跑，惊恐表情拉满：圆睁的大眼睛里映着恐惧，脸颊泛着慌张的红晕；镜头二：身后紧追的大灰狼眼神凶狠，灰黑色毛发根根分明，黄色瞳孔死死锁定前方</a:t>
            </a:r>
          </a:p>
        </p:txBody>
      </p:sp>
      <p:sp>
        <p:nvSpPr>
          <p:cNvPr id="27" name="文本框 26">
            <a:extLst>
              <a:ext uri="{FF2B5EF4-FFF2-40B4-BE49-F238E27FC236}">
                <a16:creationId xmlns:a16="http://schemas.microsoft.com/office/drawing/2014/main" id="{D919665B-EC1E-1EA3-894E-D5EB1EF20798}"/>
              </a:ext>
            </a:extLst>
          </p:cNvPr>
          <p:cNvSpPr txBox="1"/>
          <p:nvPr/>
        </p:nvSpPr>
        <p:spPr>
          <a:xfrm>
            <a:off x="12587447" y="10688266"/>
            <a:ext cx="6047601" cy="671594"/>
          </a:xfrm>
          <a:prstGeom prst="rect">
            <a:avLst/>
          </a:prstGeom>
          <a:noFill/>
        </p:spPr>
        <p:txBody>
          <a:bodyPr wrap="square" rtlCol="0">
            <a:spAutoFit/>
          </a:bodyPr>
          <a:lstStyle/>
          <a:p>
            <a:pPr algn="ctr" defTabSz="1075609">
              <a:defRPr/>
            </a:pPr>
            <a:r>
              <a:rPr kumimoji="1" lang="zh-CN" altLang="en-US" sz="1882" dirty="0">
                <a:solidFill>
                  <a:prstClr val="white"/>
                </a:solidFill>
                <a:latin typeface="MiSans Normal" pitchFamily="2" charset="-122"/>
                <a:ea typeface="MiSans Normal" pitchFamily="2" charset="-122"/>
              </a:rPr>
              <a:t>镜头快速拉近，镜头切换，近景拍摄小女孩微笑的脸，镜头切换，近景拍摄老奶奶微笑的脸</a:t>
            </a:r>
          </a:p>
        </p:txBody>
      </p:sp>
      <p:sp>
        <p:nvSpPr>
          <p:cNvPr id="28" name="文本框 27">
            <a:extLst>
              <a:ext uri="{FF2B5EF4-FFF2-40B4-BE49-F238E27FC236}">
                <a16:creationId xmlns:a16="http://schemas.microsoft.com/office/drawing/2014/main" id="{7E82DA29-20D5-6843-2D31-963AA8D7277A}"/>
              </a:ext>
            </a:extLst>
          </p:cNvPr>
          <p:cNvSpPr txBox="1"/>
          <p:nvPr/>
        </p:nvSpPr>
        <p:spPr>
          <a:xfrm>
            <a:off x="20702209" y="10566528"/>
            <a:ext cx="6094355" cy="1250855"/>
          </a:xfrm>
          <a:prstGeom prst="rect">
            <a:avLst/>
          </a:prstGeom>
          <a:noFill/>
        </p:spPr>
        <p:txBody>
          <a:bodyPr wrap="square" rtlCol="0">
            <a:spAutoFit/>
          </a:bodyPr>
          <a:lstStyle/>
          <a:p>
            <a:pPr algn="ctr" defTabSz="1075609">
              <a:defRPr/>
            </a:pPr>
            <a:r>
              <a:rPr kumimoji="1" lang="zh-CN" altLang="en-US" sz="1882" dirty="0">
                <a:solidFill>
                  <a:prstClr val="white"/>
                </a:solidFill>
                <a:latin typeface="MiSans Normal" pitchFamily="2" charset="-122"/>
                <a:ea typeface="MiSans Normal" pitchFamily="2" charset="-122"/>
              </a:rPr>
              <a:t>童话森林里小女孩的 </a:t>
            </a:r>
            <a:r>
              <a:rPr kumimoji="1" lang="en-US" altLang="zh-CN" sz="1882" dirty="0">
                <a:solidFill>
                  <a:prstClr val="white"/>
                </a:solidFill>
                <a:latin typeface="MiSans Normal" pitchFamily="2" charset="-122"/>
                <a:ea typeface="MiSans Normal" pitchFamily="2" charset="-122"/>
              </a:rPr>
              <a:t>360 </a:t>
            </a:r>
            <a:r>
              <a:rPr kumimoji="1" lang="zh-CN" altLang="en-US" sz="1882" dirty="0">
                <a:solidFill>
                  <a:prstClr val="white"/>
                </a:solidFill>
                <a:latin typeface="MiSans Normal" pitchFamily="2" charset="-122"/>
                <a:ea typeface="MiSans Normal" pitchFamily="2" charset="-122"/>
              </a:rPr>
              <a:t>度全景视图，镜头需缓慢、平滑地环绕她旋转。旋转过程中，镜头需无缝过渡正面、侧面、背面、俯视、仰视等角度，形成连贯的沉浸式 </a:t>
            </a:r>
            <a:r>
              <a:rPr kumimoji="1" lang="en-US" altLang="zh-CN" sz="1882" dirty="0">
                <a:solidFill>
                  <a:prstClr val="white"/>
                </a:solidFill>
                <a:latin typeface="MiSans Normal" pitchFamily="2" charset="-122"/>
                <a:ea typeface="MiSans Normal" pitchFamily="2" charset="-122"/>
              </a:rPr>
              <a:t>360 </a:t>
            </a:r>
            <a:r>
              <a:rPr kumimoji="1" lang="zh-CN" altLang="en-US" sz="1882" dirty="0">
                <a:solidFill>
                  <a:prstClr val="white"/>
                </a:solidFill>
                <a:latin typeface="MiSans Normal" pitchFamily="2" charset="-122"/>
                <a:ea typeface="MiSans Normal" pitchFamily="2" charset="-122"/>
              </a:rPr>
              <a:t>度场景，以小女孩为中心。</a:t>
            </a:r>
          </a:p>
        </p:txBody>
      </p:sp>
      <p:pic>
        <p:nvPicPr>
          <p:cNvPr id="29" name="972779e2-064c-47e6-8a57-a1da1b7ed400">
            <a:hlinkClick r:id="" action="ppaction://media"/>
            <a:extLst>
              <a:ext uri="{FF2B5EF4-FFF2-40B4-BE49-F238E27FC236}">
                <a16:creationId xmlns:a16="http://schemas.microsoft.com/office/drawing/2014/main" id="{DD1DB2C0-3A13-FA91-3770-826BD65FC538}"/>
              </a:ext>
            </a:extLst>
          </p:cNvPr>
          <p:cNvPicPr>
            <a:picLocks noChangeAspect="1"/>
          </p:cNvPicPr>
          <p:nvPr>
            <a:videoFile r:link="rId3"/>
            <p:extLst>
              <p:ext uri="{DAA4B4D4-6D71-4841-9C94-3DE7FCFB9230}">
                <p14:media xmlns:p14="http://schemas.microsoft.com/office/powerpoint/2010/main" r:embed="rId2"/>
              </p:ext>
            </p:extLst>
          </p:nvPr>
        </p:nvPicPr>
        <p:blipFill>
          <a:blip r:embed="rId11"/>
          <a:stretch>
            <a:fillRect/>
          </a:stretch>
        </p:blipFill>
        <p:spPr>
          <a:xfrm>
            <a:off x="12587446" y="4412121"/>
            <a:ext cx="6047602" cy="6047602"/>
          </a:xfrm>
          <a:prstGeom prst="rect">
            <a:avLst/>
          </a:prstGeom>
        </p:spPr>
      </p:pic>
      <p:pic>
        <p:nvPicPr>
          <p:cNvPr id="30" name="c8e24640-8a91-46b8-a18a-4b798cb96e46">
            <a:hlinkClick r:id="" action="ppaction://media"/>
            <a:extLst>
              <a:ext uri="{FF2B5EF4-FFF2-40B4-BE49-F238E27FC236}">
                <a16:creationId xmlns:a16="http://schemas.microsoft.com/office/drawing/2014/main" id="{9AB81FDC-3F18-4FB0-EF71-550B5A2E05D5}"/>
              </a:ext>
            </a:extLst>
          </p:cNvPr>
          <p:cNvPicPr>
            <a:picLocks noChangeAspect="1"/>
          </p:cNvPicPr>
          <p:nvPr>
            <a:videoFile r:link="rId5"/>
            <p:extLst>
              <p:ext uri="{DAA4B4D4-6D71-4841-9C94-3DE7FCFB9230}">
                <p14:media xmlns:p14="http://schemas.microsoft.com/office/powerpoint/2010/main" r:embed="rId4"/>
              </p:ext>
            </p:extLst>
          </p:nvPr>
        </p:nvPicPr>
        <p:blipFill>
          <a:blip r:embed="rId12"/>
          <a:stretch>
            <a:fillRect/>
          </a:stretch>
        </p:blipFill>
        <p:spPr>
          <a:xfrm>
            <a:off x="20702208" y="4412121"/>
            <a:ext cx="6047602" cy="6047602"/>
          </a:xfrm>
          <a:prstGeom prst="rect">
            <a:avLst/>
          </a:prstGeom>
        </p:spPr>
      </p:pic>
      <p:pic>
        <p:nvPicPr>
          <p:cNvPr id="31" name="5ffd5c91-dab3-441a-8421-0481998e8c88">
            <a:hlinkClick r:id="" action="ppaction://media"/>
            <a:extLst>
              <a:ext uri="{FF2B5EF4-FFF2-40B4-BE49-F238E27FC236}">
                <a16:creationId xmlns:a16="http://schemas.microsoft.com/office/drawing/2014/main" id="{EB14EB0E-EADC-E7B5-BCE4-162B043DA8D0}"/>
              </a:ext>
            </a:extLst>
          </p:cNvPr>
          <p:cNvPicPr>
            <a:picLocks noChangeAspect="1"/>
          </p:cNvPicPr>
          <p:nvPr>
            <a:videoFile r:link="rId7"/>
            <p:extLst>
              <p:ext uri="{DAA4B4D4-6D71-4841-9C94-3DE7FCFB9230}">
                <p14:media xmlns:p14="http://schemas.microsoft.com/office/powerpoint/2010/main" r:embed="rId6"/>
              </p:ext>
            </p:extLst>
          </p:nvPr>
        </p:nvPicPr>
        <p:blipFill>
          <a:blip r:embed="rId13"/>
          <a:stretch>
            <a:fillRect/>
          </a:stretch>
        </p:blipFill>
        <p:spPr>
          <a:xfrm>
            <a:off x="28816971" y="4376266"/>
            <a:ext cx="6047602" cy="6047602"/>
          </a:xfrm>
          <a:prstGeom prst="rect">
            <a:avLst/>
          </a:prstGeom>
        </p:spPr>
      </p:pic>
      <p:sp>
        <p:nvSpPr>
          <p:cNvPr id="32" name="文本框 31">
            <a:extLst>
              <a:ext uri="{FF2B5EF4-FFF2-40B4-BE49-F238E27FC236}">
                <a16:creationId xmlns:a16="http://schemas.microsoft.com/office/drawing/2014/main" id="{571B810B-5BA9-6A29-116E-230432D8F1AE}"/>
              </a:ext>
            </a:extLst>
          </p:cNvPr>
          <p:cNvSpPr txBox="1"/>
          <p:nvPr/>
        </p:nvSpPr>
        <p:spPr>
          <a:xfrm>
            <a:off x="28796525" y="3819576"/>
            <a:ext cx="6047602" cy="487315"/>
          </a:xfrm>
          <a:prstGeom prst="rect">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algn="ctr" fontAlgn="auto">
              <a:lnSpc>
                <a:spcPct val="100000"/>
              </a:lnSpc>
              <a:spcBef>
                <a:spcPts val="0"/>
              </a:spcBef>
              <a:spcAft>
                <a:spcPts val="0"/>
              </a:spcAft>
              <a:buClrTx/>
              <a:buSzTx/>
              <a:buFontTx/>
              <a:buNone/>
              <a:tabLst/>
              <a:defRPr kumimoji="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1075609">
              <a:defRPr/>
            </a:pPr>
            <a:r>
              <a:rPr lang="zh-CN" altLang="en-US" sz="2823" dirty="0"/>
              <a:t>多主体多动作多镜头</a:t>
            </a:r>
          </a:p>
        </p:txBody>
      </p:sp>
      <p:sp>
        <p:nvSpPr>
          <p:cNvPr id="34" name="文本框 33">
            <a:extLst>
              <a:ext uri="{FF2B5EF4-FFF2-40B4-BE49-F238E27FC236}">
                <a16:creationId xmlns:a16="http://schemas.microsoft.com/office/drawing/2014/main" id="{E5E75009-AEEE-F4B0-4128-52715E3AEA68}"/>
              </a:ext>
            </a:extLst>
          </p:cNvPr>
          <p:cNvSpPr txBox="1"/>
          <p:nvPr/>
        </p:nvSpPr>
        <p:spPr>
          <a:xfrm>
            <a:off x="12587447" y="3819575"/>
            <a:ext cx="6047601" cy="434461"/>
          </a:xfrm>
          <a:prstGeom prst="rect">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algn="ctr" fontAlgn="auto">
              <a:lnSpc>
                <a:spcPct val="100000"/>
              </a:lnSpc>
              <a:spcBef>
                <a:spcPts val="0"/>
              </a:spcBef>
              <a:spcAft>
                <a:spcPts val="0"/>
              </a:spcAft>
              <a:buClrTx/>
              <a:buSzTx/>
              <a:buFontTx/>
              <a:buNone/>
              <a:tabLst/>
              <a:defRPr kumimoji="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1075609">
              <a:defRPr/>
            </a:pPr>
            <a:r>
              <a:rPr lang="zh-CN" altLang="en-US" sz="2823" dirty="0"/>
              <a:t>多主体多镜头一致性</a:t>
            </a:r>
          </a:p>
        </p:txBody>
      </p:sp>
      <p:sp>
        <p:nvSpPr>
          <p:cNvPr id="35" name="文本框 34">
            <a:extLst>
              <a:ext uri="{FF2B5EF4-FFF2-40B4-BE49-F238E27FC236}">
                <a16:creationId xmlns:a16="http://schemas.microsoft.com/office/drawing/2014/main" id="{58E71779-291F-E4D2-32C8-2FE748E3DDAB}"/>
              </a:ext>
            </a:extLst>
          </p:cNvPr>
          <p:cNvSpPr txBox="1"/>
          <p:nvPr/>
        </p:nvSpPr>
        <p:spPr>
          <a:xfrm>
            <a:off x="20668609" y="3819576"/>
            <a:ext cx="6094354" cy="487315"/>
          </a:xfrm>
          <a:prstGeom prst="rect">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algn="ctr" fontAlgn="auto">
              <a:lnSpc>
                <a:spcPct val="100000"/>
              </a:lnSpc>
              <a:spcBef>
                <a:spcPts val="0"/>
              </a:spcBef>
              <a:spcAft>
                <a:spcPts val="0"/>
              </a:spcAft>
              <a:buClrTx/>
              <a:buSzTx/>
              <a:buFontTx/>
              <a:buNone/>
              <a:tabLst/>
              <a:defRPr kumimoji="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defTabSz="1075609">
              <a:defRPr/>
            </a:pPr>
            <a:r>
              <a:rPr lang="en-US" altLang="zh-CN" sz="2823"/>
              <a:t>360</a:t>
            </a:r>
            <a:r>
              <a:rPr lang="zh-CN" altLang="en-US" sz="2823"/>
              <a:t>度</a:t>
            </a:r>
            <a:r>
              <a:rPr lang="zh-CN" altLang="en-US" sz="2823" dirty="0"/>
              <a:t>环绕运镜</a:t>
            </a:r>
          </a:p>
        </p:txBody>
      </p:sp>
      <p:cxnSp>
        <p:nvCxnSpPr>
          <p:cNvPr id="2" name="直接连接符 10">
            <a:extLst>
              <a:ext uri="{FF2B5EF4-FFF2-40B4-BE49-F238E27FC236}">
                <a16:creationId xmlns:a16="http://schemas.microsoft.com/office/drawing/2014/main" id="{2F632657-CFFF-3293-F703-9E97D063853C}"/>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3" name="图片 2" descr="logo-01">
            <a:extLst>
              <a:ext uri="{FF2B5EF4-FFF2-40B4-BE49-F238E27FC236}">
                <a16:creationId xmlns:a16="http://schemas.microsoft.com/office/drawing/2014/main" id="{EAC4D02F-6245-9197-3E51-91F6691448C7}"/>
              </a:ext>
            </a:extLst>
          </p:cNvPr>
          <p:cNvPicPr>
            <a:picLocks noChangeAspect="1"/>
          </p:cNvPicPr>
          <p:nvPr/>
        </p:nvPicPr>
        <p:blipFill rotWithShape="1">
          <a:blip r:embed="rId14"/>
          <a:srcRect l="48701"/>
          <a:stretch/>
        </p:blipFill>
        <p:spPr>
          <a:xfrm>
            <a:off x="496663" y="359926"/>
            <a:ext cx="3081634" cy="746976"/>
          </a:xfrm>
          <a:prstGeom prst="rect">
            <a:avLst/>
          </a:prstGeom>
        </p:spPr>
      </p:pic>
    </p:spTree>
    <p:custDataLst>
      <p:tags r:id="rId1"/>
    </p:custDataLst>
    <p:extLst>
      <p:ext uri="{BB962C8B-B14F-4D97-AF65-F5344CB8AC3E}">
        <p14:creationId xmlns:p14="http://schemas.microsoft.com/office/powerpoint/2010/main" val="1379414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42" fill="hold"/>
                                        <p:tgtEl>
                                          <p:spTgt spid="29"/>
                                        </p:tgtEl>
                                      </p:cBhvr>
                                    </p:cmd>
                                  </p:childTnLst>
                                </p:cTn>
                              </p:par>
                              <p:par>
                                <p:cTn id="7" presetID="1" presetClass="mediacall" presetSubtype="0" fill="hold" nodeType="withEffect">
                                  <p:stCondLst>
                                    <p:cond delay="0"/>
                                  </p:stCondLst>
                                  <p:childTnLst>
                                    <p:cmd type="call" cmd="playFrom(0.0)">
                                      <p:cBhvr>
                                        <p:cTn id="8" dur="10042" fill="hold"/>
                                        <p:tgtEl>
                                          <p:spTgt spid="30"/>
                                        </p:tgtEl>
                                      </p:cBhvr>
                                    </p:cmd>
                                  </p:childTnLst>
                                </p:cTn>
                              </p:par>
                              <p:par>
                                <p:cTn id="9" presetID="1" presetClass="mediacall" presetSubtype="0" fill="hold" nodeType="withEffect">
                                  <p:stCondLst>
                                    <p:cond delay="0"/>
                                  </p:stCondLst>
                                  <p:childTnLst>
                                    <p:cmd type="call" cmd="playFrom(0.0)">
                                      <p:cBhvr>
                                        <p:cTn id="10" dur="5042"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repeatCount="indefinite" fill="remove" display="0">
                  <p:stCondLst>
                    <p:cond delay="indefinite"/>
                  </p:stCondLst>
                </p:cTn>
                <p:tgtEl>
                  <p:spTgt spid="29"/>
                </p:tgtEl>
              </p:cMediaNode>
            </p:video>
            <p:video>
              <p:cMediaNode vol="80000">
                <p:cTn id="12" repeatCount="indefinite" fill="remove" display="0">
                  <p:stCondLst>
                    <p:cond delay="indefinite"/>
                  </p:stCondLst>
                </p:cTn>
                <p:tgtEl>
                  <p:spTgt spid="30"/>
                </p:tgtEl>
              </p:cMediaNode>
            </p:video>
            <p:video>
              <p:cMediaNode vol="80000">
                <p:cTn id="13" repeatCount="indefinite" fill="remove" display="0">
                  <p:stCondLst>
                    <p:cond delay="indefinite"/>
                  </p:stCondLst>
                </p:cTn>
                <p:tgtEl>
                  <p:spTgt spid="31"/>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a:extLst>
            <a:ext uri="{FF2B5EF4-FFF2-40B4-BE49-F238E27FC236}">
              <a16:creationId xmlns:a16="http://schemas.microsoft.com/office/drawing/2014/main" id="{6F3AAA2A-D46D-0792-EF20-B6E883F9E388}"/>
            </a:ext>
          </a:extLst>
        </p:cNvPr>
        <p:cNvGrpSpPr/>
        <p:nvPr/>
      </p:nvGrpSpPr>
      <p:grpSpPr>
        <a:xfrm>
          <a:off x="0" y="0"/>
          <a:ext cx="0" cy="0"/>
          <a:chOff x="0" y="0"/>
          <a:chExt cx="0" cy="0"/>
        </a:xfrm>
      </p:grpSpPr>
      <p:sp useBgFill="1">
        <p:nvSpPr>
          <p:cNvPr id="27" name="椭圆 26">
            <a:extLst>
              <a:ext uri="{FF2B5EF4-FFF2-40B4-BE49-F238E27FC236}">
                <a16:creationId xmlns:a16="http://schemas.microsoft.com/office/drawing/2014/main" id="{7503AE5E-75E1-809C-F4B4-997681D1D3FE}"/>
              </a:ext>
            </a:extLst>
          </p:cNvPr>
          <p:cNvSpPr/>
          <p:nvPr/>
        </p:nvSpPr>
        <p:spPr>
          <a:xfrm>
            <a:off x="11913955" y="8732872"/>
            <a:ext cx="23831655" cy="2196114"/>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075609">
              <a:defRPr/>
            </a:pPr>
            <a:endParaRPr lang="zh-CN" altLang="en-US" sz="2117">
              <a:solidFill>
                <a:prstClr val="white"/>
              </a:solidFill>
              <a:latin typeface="苹方-简"/>
            </a:endParaRPr>
          </a:p>
        </p:txBody>
      </p:sp>
      <p:sp>
        <p:nvSpPr>
          <p:cNvPr id="9" name="文本框 8">
            <a:extLst>
              <a:ext uri="{FF2B5EF4-FFF2-40B4-BE49-F238E27FC236}">
                <a16:creationId xmlns:a16="http://schemas.microsoft.com/office/drawing/2014/main" id="{9328C086-DDDB-1711-FA61-467A074724EB}"/>
              </a:ext>
            </a:extLst>
          </p:cNvPr>
          <p:cNvSpPr txBox="1"/>
          <p:nvPr/>
        </p:nvSpPr>
        <p:spPr>
          <a:xfrm>
            <a:off x="82055" y="890449"/>
            <a:ext cx="35964601"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分镜图片生成 </a:t>
            </a:r>
            <a:r>
              <a:rPr lang="en-US" altLang="zh-CN" sz="7058" dirty="0"/>
              <a:t>– </a:t>
            </a:r>
            <a:r>
              <a:rPr lang="zh-CN" altLang="en-US" sz="7058" dirty="0"/>
              <a:t>多参考图制作关键帧</a:t>
            </a:r>
            <a:endParaRPr lang="en-US" altLang="zh-CN" sz="7058" dirty="0"/>
          </a:p>
        </p:txBody>
      </p:sp>
      <p:sp>
        <p:nvSpPr>
          <p:cNvPr id="13" name="文本框 12">
            <a:extLst>
              <a:ext uri="{FF2B5EF4-FFF2-40B4-BE49-F238E27FC236}">
                <a16:creationId xmlns:a16="http://schemas.microsoft.com/office/drawing/2014/main" id="{E020F8F2-47A8-C21A-D029-8AEB7512B1F8}"/>
              </a:ext>
            </a:extLst>
          </p:cNvPr>
          <p:cNvSpPr txBox="1"/>
          <p:nvPr/>
        </p:nvSpPr>
        <p:spPr>
          <a:xfrm>
            <a:off x="12446801" y="2437953"/>
            <a:ext cx="11547499" cy="816377"/>
          </a:xfrm>
          <a:prstGeom prst="rect">
            <a:avLst/>
          </a:prstGeom>
          <a:noFill/>
        </p:spPr>
        <p:txBody>
          <a:bodyPr wrap="square" rtlCol="0">
            <a:spAutoFit/>
          </a:bodyPr>
          <a:lstStyle/>
          <a:p>
            <a:pPr defTabSz="1075609">
              <a:defRPr/>
            </a:pPr>
            <a:r>
              <a:rPr lang="zh-CN" altLang="en-US" sz="4705" i="1" dirty="0">
                <a:solidFill>
                  <a:prstClr val="white"/>
                </a:solidFill>
                <a:latin typeface="MiSans Normal" panose="00000600000000000000" charset="-122"/>
                <a:ea typeface="MiSans Normal" panose="00000600000000000000" charset="-122"/>
              </a:rPr>
              <a:t>豆包</a:t>
            </a:r>
            <a:r>
              <a:rPr lang="en-US" altLang="zh-CN" sz="4705" i="1" dirty="0">
                <a:solidFill>
                  <a:prstClr val="white"/>
                </a:solidFill>
                <a:latin typeface="MiSans Normal" panose="00000600000000000000" charset="-122"/>
                <a:ea typeface="MiSans Normal" panose="00000600000000000000" charset="-122"/>
              </a:rPr>
              <a:t>·</a:t>
            </a:r>
            <a:r>
              <a:rPr lang="zh-CN" altLang="en-US" sz="4705" i="1" dirty="0">
                <a:solidFill>
                  <a:prstClr val="white"/>
                </a:solidFill>
                <a:latin typeface="MiSans Normal" panose="00000600000000000000" charset="-122"/>
                <a:ea typeface="MiSans Normal" panose="00000600000000000000" charset="-122"/>
              </a:rPr>
              <a:t>图生图模型 </a:t>
            </a:r>
            <a:r>
              <a:rPr lang="en-US" altLang="zh-CN" sz="4705" i="1" dirty="0">
                <a:solidFill>
                  <a:prstClr val="white"/>
                </a:solidFill>
                <a:latin typeface="MiSans Normal" panose="00000600000000000000" charset="-122"/>
                <a:ea typeface="MiSans Normal" panose="00000600000000000000" charset="-122"/>
              </a:rPr>
              <a:t>– </a:t>
            </a:r>
            <a:r>
              <a:rPr lang="zh-CN" altLang="en-US" sz="4705" i="1" dirty="0">
                <a:solidFill>
                  <a:prstClr val="white"/>
                </a:solidFill>
                <a:latin typeface="MiSans Normal" panose="00000600000000000000" charset="-122"/>
                <a:ea typeface="MiSans Normal" panose="00000600000000000000" charset="-122"/>
              </a:rPr>
              <a:t>多镜头一致性</a:t>
            </a:r>
          </a:p>
        </p:txBody>
      </p:sp>
      <p:sp>
        <p:nvSpPr>
          <p:cNvPr id="5" name="文本框 4">
            <a:extLst>
              <a:ext uri="{FF2B5EF4-FFF2-40B4-BE49-F238E27FC236}">
                <a16:creationId xmlns:a16="http://schemas.microsoft.com/office/drawing/2014/main" id="{941F1A80-4FE8-5A40-A283-1B1C1ACF7199}"/>
              </a:ext>
            </a:extLst>
          </p:cNvPr>
          <p:cNvSpPr txBox="1"/>
          <p:nvPr/>
        </p:nvSpPr>
        <p:spPr>
          <a:xfrm>
            <a:off x="7386352" y="9078996"/>
            <a:ext cx="6759888" cy="2698687"/>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全景，白天，隆中村口。画面中刘备（男）骑在白马上，位于左侧前方，可见正脸，勒住马缰，右手向前方拱手，表情仁厚谦和，嘴角微扬。关羽（男）、张飞（男）各骑骏马紧随其后，分列刘备后方两侧，关羽表情沉稳，目视前方；张飞眼神锐利，双手握缰</a:t>
            </a:r>
            <a:r>
              <a:rPr lang="en-US" altLang="zh-CN" sz="2117" dirty="0">
                <a:solidFill>
                  <a:schemeClr val="bg1"/>
                </a:solidFill>
                <a:latin typeface="PingFang SC" panose="020B0400000000000000" pitchFamily="34" charset="-122"/>
                <a:ea typeface="PingFang SC" panose="020B0400000000000000" pitchFamily="34" charset="-122"/>
              </a:rPr>
              <a:t>……</a:t>
            </a:r>
          </a:p>
          <a:p>
            <a:pPr defTabSz="1075609">
              <a:defRPr/>
            </a:pPr>
            <a:r>
              <a:rPr lang="zh-CN" altLang="en-US" sz="2117" dirty="0">
                <a:solidFill>
                  <a:schemeClr val="bg1"/>
                </a:solidFill>
                <a:latin typeface="苹方-简"/>
                <a:ea typeface="MiSans Normal" panose="00000600000000000000"/>
              </a:rPr>
              <a:t>第一张参考图是刘备</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第二张参考图是关于</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第三张参考图是张飞</a:t>
            </a:r>
            <a:endParaRPr lang="en-US" altLang="zh-CN" sz="2117" dirty="0">
              <a:solidFill>
                <a:schemeClr val="bg1"/>
              </a:solidFill>
              <a:latin typeface="PingFang SC" panose="020B0400000000000000" pitchFamily="34" charset="-122"/>
              <a:ea typeface="PingFang SC" panose="020B0400000000000000" pitchFamily="34" charset="-122"/>
            </a:endParaRPr>
          </a:p>
        </p:txBody>
      </p:sp>
      <p:sp>
        <p:nvSpPr>
          <p:cNvPr id="6" name="文本框 5">
            <a:extLst>
              <a:ext uri="{FF2B5EF4-FFF2-40B4-BE49-F238E27FC236}">
                <a16:creationId xmlns:a16="http://schemas.microsoft.com/office/drawing/2014/main" id="{47642778-AC30-B496-7C66-50A25FDFD66B}"/>
              </a:ext>
            </a:extLst>
          </p:cNvPr>
          <p:cNvSpPr txBox="1"/>
          <p:nvPr/>
        </p:nvSpPr>
        <p:spPr>
          <a:xfrm>
            <a:off x="14511675" y="9078996"/>
            <a:ext cx="6784470" cy="3024482"/>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中景，白天，茅庐门前。画面中刘备（男）位于前方中央，可见全身，对书童拱手，眼中闪过一丝失落随即恢复平和，表情谦和。书童（男）站在刘备对面，可见上半身，双手背后，低头倾听。关羽（男）站在刘备左侧后方，可见侧脸，眼神锐利，正用眼神制止张飞</a:t>
            </a:r>
            <a:r>
              <a:rPr lang="en-US" altLang="zh-CN" sz="2117" dirty="0">
                <a:solidFill>
                  <a:schemeClr val="bg1"/>
                </a:solidFill>
                <a:latin typeface="PingFang SC" panose="020B0400000000000000" pitchFamily="34" charset="-122"/>
                <a:ea typeface="PingFang SC" panose="020B0400000000000000" pitchFamily="34" charset="-122"/>
              </a:rPr>
              <a:t>….</a:t>
            </a:r>
          </a:p>
          <a:p>
            <a:pPr defTabSz="1075609">
              <a:defRPr/>
            </a:pPr>
            <a:r>
              <a:rPr lang="zh-CN" altLang="en-US" sz="2117" dirty="0">
                <a:solidFill>
                  <a:schemeClr val="bg1"/>
                </a:solidFill>
                <a:latin typeface="苹方-简"/>
                <a:ea typeface="MiSans Normal" panose="00000600000000000000"/>
              </a:rPr>
              <a:t>第一张参考图是刘备</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第二张参考图是关于</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第三张参考图是张飞</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第四张参考图是书童</a:t>
            </a:r>
            <a:endParaRPr lang="en-US" altLang="zh-CN" sz="2117" dirty="0">
              <a:solidFill>
                <a:schemeClr val="bg1"/>
              </a:solidFill>
              <a:latin typeface="PingFang SC" panose="020B0400000000000000" pitchFamily="34" charset="-122"/>
              <a:ea typeface="PingFang SC" panose="020B0400000000000000" pitchFamily="34" charset="-122"/>
            </a:endParaRPr>
          </a:p>
        </p:txBody>
      </p:sp>
      <p:sp>
        <p:nvSpPr>
          <p:cNvPr id="8" name="文本框 7">
            <a:extLst>
              <a:ext uri="{FF2B5EF4-FFF2-40B4-BE49-F238E27FC236}">
                <a16:creationId xmlns:a16="http://schemas.microsoft.com/office/drawing/2014/main" id="{3F7D1EA8-8F8D-3B18-54CB-DA129390A85A}"/>
              </a:ext>
            </a:extLst>
          </p:cNvPr>
          <p:cNvSpPr txBox="1"/>
          <p:nvPr/>
        </p:nvSpPr>
        <p:spPr>
          <a:xfrm>
            <a:off x="21523296" y="9078996"/>
            <a:ext cx="6829789" cy="2698687"/>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中景，雪天，茅庐院外。画面中诸葛均（男）位于右侧，可见全身，站在院门口扫雪，手持扫帚，看到刘备三人后停下动作，表情温和，拱手问候。刘备（男）位于左侧前方，可见全身，已下马，拱手回应，眼中露出期待，表情诚恳。关羽（男）、张飞（男）站在刘</a:t>
            </a:r>
            <a:r>
              <a:rPr lang="en-US" altLang="zh-CN" sz="2117" dirty="0">
                <a:solidFill>
                  <a:schemeClr val="bg1"/>
                </a:solidFill>
                <a:latin typeface="PingFang SC" panose="020B0400000000000000" pitchFamily="34" charset="-122"/>
                <a:ea typeface="PingFang SC" panose="020B0400000000000000" pitchFamily="34" charset="-122"/>
              </a:rPr>
              <a:t>……</a:t>
            </a:r>
          </a:p>
          <a:p>
            <a:pPr defTabSz="1075609">
              <a:defRPr/>
            </a:pPr>
            <a:r>
              <a:rPr lang="zh-CN" altLang="en-US" sz="2117" dirty="0">
                <a:solidFill>
                  <a:schemeClr val="bg1"/>
                </a:solidFill>
                <a:latin typeface="苹方-简"/>
                <a:ea typeface="MiSans Normal" panose="00000600000000000000"/>
              </a:rPr>
              <a:t>第一张参考图是刘备</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第二张参考图是关于</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第三张参考图是张飞</a:t>
            </a:r>
            <a:endParaRPr lang="en-US" altLang="zh-CN" sz="2117" dirty="0">
              <a:solidFill>
                <a:schemeClr val="bg1"/>
              </a:solidFill>
              <a:latin typeface="PingFang SC" panose="020B0400000000000000" pitchFamily="34" charset="-122"/>
              <a:ea typeface="PingFang SC" panose="020B0400000000000000" pitchFamily="34" charset="-122"/>
            </a:endParaRPr>
          </a:p>
        </p:txBody>
      </p:sp>
      <p:sp>
        <p:nvSpPr>
          <p:cNvPr id="10" name="文本框 9">
            <a:extLst>
              <a:ext uri="{FF2B5EF4-FFF2-40B4-BE49-F238E27FC236}">
                <a16:creationId xmlns:a16="http://schemas.microsoft.com/office/drawing/2014/main" id="{061388FC-D4A3-0559-A10B-C14141A8328D}"/>
              </a:ext>
            </a:extLst>
          </p:cNvPr>
          <p:cNvSpPr txBox="1"/>
          <p:nvPr/>
        </p:nvSpPr>
        <p:spPr>
          <a:xfrm>
            <a:off x="28663475" y="9078996"/>
            <a:ext cx="6829786" cy="3024482"/>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中景，雪天，茅庐院外。画面中诸葛均（男）位于右侧，可见全身，站在院门口扫雪，手持扫帚，看到刘备三人后停下动作，表情温和，拱手问候。刘备（男）位于左侧前方，可见全身，已下马，拱手回应，眼中露出期待，表情诚恳。关羽（男）、张飞（男）站在刘</a:t>
            </a:r>
            <a:r>
              <a:rPr lang="en-US" altLang="zh-CN" sz="2117" dirty="0">
                <a:solidFill>
                  <a:schemeClr val="bg1"/>
                </a:solidFill>
                <a:latin typeface="PingFang SC" panose="020B0400000000000000" pitchFamily="34" charset="-122"/>
                <a:ea typeface="PingFang SC" panose="020B0400000000000000" pitchFamily="34" charset="-122"/>
              </a:rPr>
              <a:t>….</a:t>
            </a:r>
          </a:p>
          <a:p>
            <a:pPr defTabSz="1075609">
              <a:defRPr/>
            </a:pPr>
            <a:r>
              <a:rPr lang="zh-CN" altLang="en-US" sz="2117" dirty="0">
                <a:solidFill>
                  <a:schemeClr val="bg1"/>
                </a:solidFill>
                <a:latin typeface="苹方-简"/>
                <a:ea typeface="MiSans Normal" panose="00000600000000000000"/>
              </a:rPr>
              <a:t>第一张参考图是刘备</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第二张参考图是关于</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第三张参考图是张飞</a:t>
            </a:r>
            <a:endParaRPr lang="en-US" altLang="zh-CN" sz="2117" dirty="0">
              <a:solidFill>
                <a:schemeClr val="bg1"/>
              </a:solidFill>
              <a:latin typeface="苹方-简"/>
              <a:ea typeface="MiSans Normal" panose="00000600000000000000"/>
            </a:endParaRPr>
          </a:p>
          <a:p>
            <a:pPr defTabSz="1075609">
              <a:defRPr/>
            </a:pPr>
            <a:r>
              <a:rPr lang="zh-CN" altLang="en-US" sz="2117" dirty="0">
                <a:solidFill>
                  <a:schemeClr val="bg1"/>
                </a:solidFill>
                <a:latin typeface="苹方-简"/>
                <a:ea typeface="MiSans Normal" panose="00000600000000000000"/>
              </a:rPr>
              <a:t>第四张参考图是诸葛均</a:t>
            </a:r>
            <a:endParaRPr lang="en-US" altLang="zh-CN" sz="2117" dirty="0">
              <a:solidFill>
                <a:schemeClr val="bg1"/>
              </a:solidFill>
              <a:latin typeface="PingFang SC" panose="020B0400000000000000" pitchFamily="34" charset="-122"/>
              <a:ea typeface="PingFang SC" panose="020B0400000000000000" pitchFamily="34" charset="-122"/>
            </a:endParaRPr>
          </a:p>
        </p:txBody>
      </p:sp>
      <p:sp>
        <p:nvSpPr>
          <p:cNvPr id="21" name="箭头: V 形 66">
            <a:extLst>
              <a:ext uri="{FF2B5EF4-FFF2-40B4-BE49-F238E27FC236}">
                <a16:creationId xmlns:a16="http://schemas.microsoft.com/office/drawing/2014/main" id="{24C20DF5-9B3F-6E30-68BA-7FB4B4F75C90}"/>
              </a:ext>
            </a:extLst>
          </p:cNvPr>
          <p:cNvSpPr/>
          <p:nvPr>
            <p:custDataLst>
              <p:tags r:id="rId2"/>
            </p:custDataLst>
          </p:nvPr>
        </p:nvSpPr>
        <p:spPr>
          <a:xfrm>
            <a:off x="14529135" y="4192215"/>
            <a:ext cx="13836349" cy="463301"/>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自然语言描述画面内容（主体</a:t>
            </a:r>
            <a:r>
              <a:rPr lang="en-US" altLang="zh-CN"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行为</a:t>
            </a:r>
            <a:r>
              <a:rPr lang="en-US" altLang="zh-CN"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环境等），用短词语描述画面美学（风格、色彩、光影、构图等）</a:t>
            </a:r>
          </a:p>
        </p:txBody>
      </p:sp>
      <p:cxnSp>
        <p:nvCxnSpPr>
          <p:cNvPr id="17" name="直接连接符 16">
            <a:extLst>
              <a:ext uri="{FF2B5EF4-FFF2-40B4-BE49-F238E27FC236}">
                <a16:creationId xmlns:a16="http://schemas.microsoft.com/office/drawing/2014/main" id="{1BDF4787-C0B2-7508-CFD7-880064BBEAD8}"/>
              </a:ext>
            </a:extLst>
          </p:cNvPr>
          <p:cNvCxnSpPr>
            <a:cxnSpLocks/>
          </p:cNvCxnSpPr>
          <p:nvPr/>
        </p:nvCxnSpPr>
        <p:spPr>
          <a:xfrm>
            <a:off x="14371811" y="5267884"/>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0" name="直接连接符 39">
            <a:extLst>
              <a:ext uri="{FF2B5EF4-FFF2-40B4-BE49-F238E27FC236}">
                <a16:creationId xmlns:a16="http://schemas.microsoft.com/office/drawing/2014/main" id="{3FA2171E-208C-3339-0B1C-68F8CA23EBE9}"/>
              </a:ext>
            </a:extLst>
          </p:cNvPr>
          <p:cNvCxnSpPr>
            <a:cxnSpLocks/>
          </p:cNvCxnSpPr>
          <p:nvPr/>
        </p:nvCxnSpPr>
        <p:spPr>
          <a:xfrm>
            <a:off x="21508493" y="5441556"/>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1" name="直接连接符 40">
            <a:extLst>
              <a:ext uri="{FF2B5EF4-FFF2-40B4-BE49-F238E27FC236}">
                <a16:creationId xmlns:a16="http://schemas.microsoft.com/office/drawing/2014/main" id="{C95DBA28-E30E-F70B-1DA5-2428B564F406}"/>
              </a:ext>
            </a:extLst>
          </p:cNvPr>
          <p:cNvCxnSpPr>
            <a:cxnSpLocks/>
          </p:cNvCxnSpPr>
          <p:nvPr/>
        </p:nvCxnSpPr>
        <p:spPr>
          <a:xfrm>
            <a:off x="28508279" y="5407409"/>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2" name="直接连接符 10">
            <a:extLst>
              <a:ext uri="{FF2B5EF4-FFF2-40B4-BE49-F238E27FC236}">
                <a16:creationId xmlns:a16="http://schemas.microsoft.com/office/drawing/2014/main" id="{C0C72AFC-F970-1866-DCD4-1DFAB7CF0FB3}"/>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4" name="图片 3" descr="一群人在骑马&#10;&#10;描述已自动生成">
            <a:extLst>
              <a:ext uri="{FF2B5EF4-FFF2-40B4-BE49-F238E27FC236}">
                <a16:creationId xmlns:a16="http://schemas.microsoft.com/office/drawing/2014/main" id="{0049B2DA-E657-FA87-77FE-1389E0BAAAF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343616" y="4947993"/>
            <a:ext cx="6802623" cy="3826475"/>
          </a:xfrm>
          <a:prstGeom prst="rect">
            <a:avLst/>
          </a:prstGeom>
        </p:spPr>
      </p:pic>
      <p:pic>
        <p:nvPicPr>
          <p:cNvPr id="12" name="图片 11" descr="图片包含 人, 户外, 建筑, 跳舞&#10;&#10;描述已自动生成">
            <a:extLst>
              <a:ext uri="{FF2B5EF4-FFF2-40B4-BE49-F238E27FC236}">
                <a16:creationId xmlns:a16="http://schemas.microsoft.com/office/drawing/2014/main" id="{580CCB8C-559D-2D77-D5B8-D3B081F3929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597385" y="4934680"/>
            <a:ext cx="6802623" cy="3826475"/>
          </a:xfrm>
          <a:prstGeom prst="rect">
            <a:avLst/>
          </a:prstGeom>
        </p:spPr>
      </p:pic>
      <p:pic>
        <p:nvPicPr>
          <p:cNvPr id="15" name="图片 14" descr="骑马的人们&#10;&#10;中度可信度描述已自动生成">
            <a:extLst>
              <a:ext uri="{FF2B5EF4-FFF2-40B4-BE49-F238E27FC236}">
                <a16:creationId xmlns:a16="http://schemas.microsoft.com/office/drawing/2014/main" id="{BA801EF9-C5EF-03F2-979C-5CB63A54C2D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1636004" y="4947994"/>
            <a:ext cx="6696272" cy="3766652"/>
          </a:xfrm>
          <a:prstGeom prst="rect">
            <a:avLst/>
          </a:prstGeom>
        </p:spPr>
      </p:pic>
      <p:pic>
        <p:nvPicPr>
          <p:cNvPr id="19" name="图片 18" descr="戴帽子的人在雪地里走的人们&#10;&#10;中度可信度描述已自动生成">
            <a:extLst>
              <a:ext uri="{FF2B5EF4-FFF2-40B4-BE49-F238E27FC236}">
                <a16:creationId xmlns:a16="http://schemas.microsoft.com/office/drawing/2014/main" id="{3FA3B43A-C93B-14D2-74B1-CE4A17D5BCBE}"/>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8680947" y="4934681"/>
            <a:ext cx="6752343" cy="3798192"/>
          </a:xfrm>
          <a:prstGeom prst="rect">
            <a:avLst/>
          </a:prstGeom>
        </p:spPr>
      </p:pic>
      <p:sp>
        <p:nvSpPr>
          <p:cNvPr id="3" name="任意多边形: 形状 59">
            <a:extLst>
              <a:ext uri="{FF2B5EF4-FFF2-40B4-BE49-F238E27FC236}">
                <a16:creationId xmlns:a16="http://schemas.microsoft.com/office/drawing/2014/main" id="{6BEF88C4-F8A5-55C2-85CF-1C47432357DB}"/>
              </a:ext>
            </a:extLst>
          </p:cNvPr>
          <p:cNvSpPr/>
          <p:nvPr/>
        </p:nvSpPr>
        <p:spPr>
          <a:xfrm rot="5400000">
            <a:off x="5064314" y="7449099"/>
            <a:ext cx="2579610" cy="1823800"/>
          </a:xfrm>
          <a:custGeom>
            <a:avLst/>
            <a:gdLst>
              <a:gd name="connsiteX0" fmla="*/ 11193120 w 22386572"/>
              <a:gd name="connsiteY0" fmla="*/ 0 h 7516610"/>
              <a:gd name="connsiteX1" fmla="*/ 11193286 w 22386572"/>
              <a:gd name="connsiteY1" fmla="*/ 249 h 7516610"/>
              <a:gd name="connsiteX2" fmla="*/ 11193451 w 22386572"/>
              <a:gd name="connsiteY2" fmla="*/ 0 h 7516610"/>
              <a:gd name="connsiteX3" fmla="*/ 11900791 w 22386572"/>
              <a:gd name="connsiteY3" fmla="*/ 1061363 h 7516610"/>
              <a:gd name="connsiteX4" fmla="*/ 11547120 w 22386572"/>
              <a:gd name="connsiteY4" fmla="*/ 1061363 h 7516610"/>
              <a:gd name="connsiteX5" fmla="*/ 22386572 w 22386572"/>
              <a:gd name="connsiteY5" fmla="*/ 7461105 h 7516610"/>
              <a:gd name="connsiteX6" fmla="*/ 11195983 w 22386572"/>
              <a:gd name="connsiteY6" fmla="*/ 7516583 h 7516610"/>
              <a:gd name="connsiteX7" fmla="*/ 11195983 w 22386572"/>
              <a:gd name="connsiteY7" fmla="*/ 7516610 h 7516610"/>
              <a:gd name="connsiteX8" fmla="*/ 11193286 w 22386572"/>
              <a:gd name="connsiteY8" fmla="*/ 7516597 h 7516610"/>
              <a:gd name="connsiteX9" fmla="*/ 11190588 w 22386572"/>
              <a:gd name="connsiteY9" fmla="*/ 7516610 h 7516610"/>
              <a:gd name="connsiteX10" fmla="*/ 11190588 w 22386572"/>
              <a:gd name="connsiteY10" fmla="*/ 7516583 h 7516610"/>
              <a:gd name="connsiteX11" fmla="*/ 0 w 22386572"/>
              <a:gd name="connsiteY11" fmla="*/ 7461105 h 7516610"/>
              <a:gd name="connsiteX12" fmla="*/ 10839451 w 22386572"/>
              <a:gd name="connsiteY12" fmla="*/ 1061363 h 7516610"/>
              <a:gd name="connsiteX13" fmla="*/ 10485780 w 22386572"/>
              <a:gd name="connsiteY13" fmla="*/ 1061363 h 7516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751" h="8619">
                <a:moveTo>
                  <a:pt x="6375" y="0"/>
                </a:moveTo>
                <a:lnTo>
                  <a:pt x="6375" y="0"/>
                </a:lnTo>
                <a:lnTo>
                  <a:pt x="6376" y="0"/>
                </a:lnTo>
                <a:lnTo>
                  <a:pt x="7490" y="1671"/>
                </a:lnTo>
                <a:lnTo>
                  <a:pt x="6933" y="1671"/>
                </a:lnTo>
                <a:cubicBezTo>
                  <a:pt x="7816" y="5194"/>
                  <a:pt x="9711" y="7193"/>
                  <a:pt x="12720" y="8605"/>
                </a:cubicBezTo>
                <a:lnTo>
                  <a:pt x="12751" y="8619"/>
                </a:lnTo>
                <a:lnTo>
                  <a:pt x="0" y="8619"/>
                </a:lnTo>
                <a:lnTo>
                  <a:pt x="31" y="8605"/>
                </a:lnTo>
                <a:cubicBezTo>
                  <a:pt x="3040" y="7193"/>
                  <a:pt x="4935" y="5194"/>
                  <a:pt x="5818" y="1671"/>
                </a:cubicBezTo>
                <a:lnTo>
                  <a:pt x="5261" y="1671"/>
                </a:lnTo>
                <a:lnTo>
                  <a:pt x="6375" y="0"/>
                </a:lnTo>
                <a:close/>
              </a:path>
            </a:pathLst>
          </a:custGeom>
          <a:gradFill flip="none" rotWithShape="1">
            <a:gsLst>
              <a:gs pos="0">
                <a:srgbClr val="262EAB">
                  <a:alpha val="0"/>
                </a:srgbClr>
              </a:gs>
              <a:gs pos="100000">
                <a:srgbClr val="E98BD8"/>
              </a:gs>
            </a:gsLst>
            <a:lin ang="16200000" scaled="0"/>
            <a:tileRect/>
          </a:gradFill>
          <a:ln w="12700" cap="flat" cmpd="sng" algn="ctr">
            <a:noFill/>
            <a:prstDash val="solid"/>
            <a:miter lim="800000"/>
          </a:ln>
          <a:effectLst/>
        </p:spPr>
        <p:txBody>
          <a:bodyPr wrap="none" rtlCol="0" anchor="ctr">
            <a:noAutofit/>
          </a:bodyPr>
          <a:lstStyle/>
          <a:p>
            <a:pPr algn="ctr" defTabSz="1075609">
              <a:defRPr/>
            </a:pPr>
            <a:endParaRPr lang="zh-CN" altLang="en-US" sz="1412" kern="0" dirty="0">
              <a:latin typeface="方正兰亭黑简体" panose="02000000000000000000" pitchFamily="2" charset="-122"/>
              <a:ea typeface="方正兰亭黑简体" panose="02000000000000000000" pitchFamily="2" charset="-122"/>
            </a:endParaRPr>
          </a:p>
        </p:txBody>
      </p:sp>
      <p:pic>
        <p:nvPicPr>
          <p:cNvPr id="11" name="图片 10" descr="戴帽子的男人在沙漠上&#10;&#10;描述已自动生成">
            <a:extLst>
              <a:ext uri="{FF2B5EF4-FFF2-40B4-BE49-F238E27FC236}">
                <a16:creationId xmlns:a16="http://schemas.microsoft.com/office/drawing/2014/main" id="{55AE790F-9657-A94A-F6F8-14CAB9F8BDFA}"/>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41223" y="4841483"/>
            <a:ext cx="3838833" cy="2159344"/>
          </a:xfrm>
          <a:prstGeom prst="rect">
            <a:avLst/>
          </a:prstGeom>
        </p:spPr>
      </p:pic>
      <p:pic>
        <p:nvPicPr>
          <p:cNvPr id="14" name="图片 13" descr="图片包含 人, 户外, 男人, 绿色&#10;&#10;描述已自动生成">
            <a:extLst>
              <a:ext uri="{FF2B5EF4-FFF2-40B4-BE49-F238E27FC236}">
                <a16:creationId xmlns:a16="http://schemas.microsoft.com/office/drawing/2014/main" id="{3FADB5C9-4AC4-72AA-A4FF-CFE59248FF49}"/>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441224" y="7281327"/>
            <a:ext cx="3838833" cy="2159344"/>
          </a:xfrm>
          <a:prstGeom prst="rect">
            <a:avLst/>
          </a:prstGeom>
        </p:spPr>
      </p:pic>
      <p:pic>
        <p:nvPicPr>
          <p:cNvPr id="16" name="图片 15" descr="男人拿着枪&#10;&#10;中度可信度描述已自动生成">
            <a:extLst>
              <a:ext uri="{FF2B5EF4-FFF2-40B4-BE49-F238E27FC236}">
                <a16:creationId xmlns:a16="http://schemas.microsoft.com/office/drawing/2014/main" id="{177172B2-3072-E9FE-8C01-44314327C24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441224" y="9721172"/>
            <a:ext cx="3838833" cy="2159344"/>
          </a:xfrm>
          <a:prstGeom prst="rect">
            <a:avLst/>
          </a:prstGeom>
        </p:spPr>
      </p:pic>
      <p:sp>
        <p:nvSpPr>
          <p:cNvPr id="18" name="箭头: V 形 66">
            <a:extLst>
              <a:ext uri="{FF2B5EF4-FFF2-40B4-BE49-F238E27FC236}">
                <a16:creationId xmlns:a16="http://schemas.microsoft.com/office/drawing/2014/main" id="{6550EAF9-D443-5D9B-FB57-CC9A8F58F299}"/>
              </a:ext>
            </a:extLst>
          </p:cNvPr>
          <p:cNvSpPr/>
          <p:nvPr>
            <p:custDataLst>
              <p:tags r:id="rId3"/>
            </p:custDataLst>
          </p:nvPr>
        </p:nvSpPr>
        <p:spPr>
          <a:xfrm>
            <a:off x="1279397" y="4285749"/>
            <a:ext cx="4162822" cy="450819"/>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角色</a:t>
            </a:r>
            <a:r>
              <a:rPr lang="en-US" altLang="zh-CN"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道具</a:t>
            </a:r>
            <a:r>
              <a:rPr lang="en-US" altLang="zh-CN"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场景 参考</a:t>
            </a:r>
          </a:p>
        </p:txBody>
      </p:sp>
      <p:pic>
        <p:nvPicPr>
          <p:cNvPr id="20" name="图片 19" descr="logo-01">
            <a:extLst>
              <a:ext uri="{FF2B5EF4-FFF2-40B4-BE49-F238E27FC236}">
                <a16:creationId xmlns:a16="http://schemas.microsoft.com/office/drawing/2014/main" id="{9CDCEE2E-97DD-2569-4FE4-7427CF44431B}"/>
              </a:ext>
            </a:extLst>
          </p:cNvPr>
          <p:cNvPicPr>
            <a:picLocks noChangeAspect="1"/>
          </p:cNvPicPr>
          <p:nvPr/>
        </p:nvPicPr>
        <p:blipFill rotWithShape="1">
          <a:blip r:embed="rId14"/>
          <a:srcRect l="48701"/>
          <a:stretch/>
        </p:blipFill>
        <p:spPr>
          <a:xfrm>
            <a:off x="571360" y="609948"/>
            <a:ext cx="3081634" cy="746976"/>
          </a:xfrm>
          <a:prstGeom prst="rect">
            <a:avLst/>
          </a:prstGeom>
        </p:spPr>
      </p:pic>
    </p:spTree>
    <p:custDataLst>
      <p:tags r:id="rId1"/>
    </p:custDataLst>
    <p:extLst>
      <p:ext uri="{BB962C8B-B14F-4D97-AF65-F5344CB8AC3E}">
        <p14:creationId xmlns:p14="http://schemas.microsoft.com/office/powerpoint/2010/main" val="447263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a:extLst>
            <a:ext uri="{FF2B5EF4-FFF2-40B4-BE49-F238E27FC236}">
              <a16:creationId xmlns:a16="http://schemas.microsoft.com/office/drawing/2014/main" id="{6F3AAA2A-D46D-0792-EF20-B6E883F9E388}"/>
            </a:ext>
          </a:extLst>
        </p:cNvPr>
        <p:cNvGrpSpPr/>
        <p:nvPr/>
      </p:nvGrpSpPr>
      <p:grpSpPr>
        <a:xfrm>
          <a:off x="0" y="0"/>
          <a:ext cx="0" cy="0"/>
          <a:chOff x="0" y="0"/>
          <a:chExt cx="0" cy="0"/>
        </a:xfrm>
      </p:grpSpPr>
      <p:sp useBgFill="1">
        <p:nvSpPr>
          <p:cNvPr id="27" name="椭圆 26">
            <a:extLst>
              <a:ext uri="{FF2B5EF4-FFF2-40B4-BE49-F238E27FC236}">
                <a16:creationId xmlns:a16="http://schemas.microsoft.com/office/drawing/2014/main" id="{7503AE5E-75E1-809C-F4B4-997681D1D3FE}"/>
              </a:ext>
            </a:extLst>
          </p:cNvPr>
          <p:cNvSpPr/>
          <p:nvPr/>
        </p:nvSpPr>
        <p:spPr>
          <a:xfrm>
            <a:off x="11753407" y="8732872"/>
            <a:ext cx="23831655" cy="2196114"/>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075609">
              <a:defRPr/>
            </a:pPr>
            <a:endParaRPr lang="zh-CN" altLang="en-US" sz="2117">
              <a:solidFill>
                <a:prstClr val="white"/>
              </a:solidFill>
              <a:latin typeface="苹方-简"/>
            </a:endParaRPr>
          </a:p>
        </p:txBody>
      </p:sp>
      <p:sp>
        <p:nvSpPr>
          <p:cNvPr id="9" name="文本框 8">
            <a:extLst>
              <a:ext uri="{FF2B5EF4-FFF2-40B4-BE49-F238E27FC236}">
                <a16:creationId xmlns:a16="http://schemas.microsoft.com/office/drawing/2014/main" id="{9328C086-DDDB-1711-FA61-467A074724EB}"/>
              </a:ext>
            </a:extLst>
          </p:cNvPr>
          <p:cNvSpPr txBox="1"/>
          <p:nvPr/>
        </p:nvSpPr>
        <p:spPr>
          <a:xfrm>
            <a:off x="82055" y="890449"/>
            <a:ext cx="35964601"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分镜图片生成 </a:t>
            </a:r>
            <a:r>
              <a:rPr lang="en-US" altLang="zh-CN" sz="7058" dirty="0"/>
              <a:t>– </a:t>
            </a:r>
            <a:r>
              <a:rPr lang="zh-CN" altLang="en-US" sz="7058" dirty="0"/>
              <a:t>角色制作</a:t>
            </a:r>
            <a:endParaRPr lang="en-US" altLang="zh-CN" sz="7058" dirty="0"/>
          </a:p>
        </p:txBody>
      </p:sp>
      <p:sp>
        <p:nvSpPr>
          <p:cNvPr id="13" name="文本框 12">
            <a:extLst>
              <a:ext uri="{FF2B5EF4-FFF2-40B4-BE49-F238E27FC236}">
                <a16:creationId xmlns:a16="http://schemas.microsoft.com/office/drawing/2014/main" id="{E020F8F2-47A8-C21A-D029-8AEB7512B1F8}"/>
              </a:ext>
            </a:extLst>
          </p:cNvPr>
          <p:cNvSpPr txBox="1"/>
          <p:nvPr/>
        </p:nvSpPr>
        <p:spPr>
          <a:xfrm>
            <a:off x="12446801" y="2437953"/>
            <a:ext cx="11547499" cy="816377"/>
          </a:xfrm>
          <a:prstGeom prst="rect">
            <a:avLst/>
          </a:prstGeom>
          <a:noFill/>
        </p:spPr>
        <p:txBody>
          <a:bodyPr wrap="square" rtlCol="0">
            <a:spAutoFit/>
          </a:bodyPr>
          <a:lstStyle/>
          <a:p>
            <a:pPr defTabSz="1075609">
              <a:defRPr/>
            </a:pPr>
            <a:r>
              <a:rPr lang="zh-CN" altLang="en-US" sz="4705" i="1" dirty="0">
                <a:solidFill>
                  <a:prstClr val="white"/>
                </a:solidFill>
                <a:latin typeface="MiSans Normal" panose="00000600000000000000" charset="-122"/>
                <a:ea typeface="MiSans Normal" panose="00000600000000000000" charset="-122"/>
              </a:rPr>
              <a:t>豆包</a:t>
            </a:r>
            <a:r>
              <a:rPr lang="en-US" altLang="zh-CN" sz="4705" i="1" dirty="0">
                <a:solidFill>
                  <a:prstClr val="white"/>
                </a:solidFill>
                <a:latin typeface="MiSans Normal" panose="00000600000000000000" charset="-122"/>
                <a:ea typeface="MiSans Normal" panose="00000600000000000000" charset="-122"/>
              </a:rPr>
              <a:t>·</a:t>
            </a:r>
            <a:r>
              <a:rPr lang="en-US" altLang="zh-CN" sz="4705" i="1" dirty="0" err="1">
                <a:solidFill>
                  <a:prstClr val="white"/>
                </a:solidFill>
                <a:latin typeface="MiSans Normal" panose="00000600000000000000" charset="-122"/>
                <a:ea typeface="MiSans Normal" panose="00000600000000000000" charset="-122"/>
              </a:rPr>
              <a:t>SeeDream</a:t>
            </a:r>
            <a:r>
              <a:rPr lang="zh-CN" altLang="en-US" sz="4705" i="1" dirty="0">
                <a:solidFill>
                  <a:prstClr val="white"/>
                </a:solidFill>
                <a:latin typeface="MiSans Normal" panose="00000600000000000000" charset="-122"/>
                <a:ea typeface="MiSans Normal" panose="00000600000000000000" charset="-122"/>
              </a:rPr>
              <a:t> </a:t>
            </a:r>
            <a:r>
              <a:rPr lang="en-US" altLang="zh-CN" sz="4705" i="1" dirty="0">
                <a:solidFill>
                  <a:prstClr val="white"/>
                </a:solidFill>
                <a:latin typeface="MiSans Normal" panose="00000600000000000000" charset="-122"/>
                <a:ea typeface="MiSans Normal" panose="00000600000000000000" charset="-122"/>
              </a:rPr>
              <a:t>4.5/4.0– </a:t>
            </a:r>
            <a:r>
              <a:rPr lang="zh-CN" altLang="en-US" sz="4705" i="1" dirty="0">
                <a:solidFill>
                  <a:prstClr val="white"/>
                </a:solidFill>
                <a:latin typeface="MiSans Normal" panose="00000600000000000000" charset="-122"/>
                <a:ea typeface="MiSans Normal" panose="00000600000000000000" charset="-122"/>
              </a:rPr>
              <a:t>多镜头一致性</a:t>
            </a:r>
          </a:p>
        </p:txBody>
      </p:sp>
      <p:sp>
        <p:nvSpPr>
          <p:cNvPr id="5" name="文本框 4">
            <a:extLst>
              <a:ext uri="{FF2B5EF4-FFF2-40B4-BE49-F238E27FC236}">
                <a16:creationId xmlns:a16="http://schemas.microsoft.com/office/drawing/2014/main" id="{941F1A80-4FE8-5A40-A283-1B1C1ACF7199}"/>
              </a:ext>
            </a:extLst>
          </p:cNvPr>
          <p:cNvSpPr txBox="1"/>
          <p:nvPr/>
        </p:nvSpPr>
        <p:spPr>
          <a:xfrm>
            <a:off x="7321923" y="9185246"/>
            <a:ext cx="6759888" cy="3676071"/>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整图纯白背景，国风漫画风格，年近四十男性，束发戴暗青色纶巾，方正脸型（线条柔和，带着奔波的疲惫），浅褐色眉毛下是温和却坚定的眼睛（眼尾有细纹，似藏着未凉的兴汉之志），穿洗得发白的浅褐色粗布长袍（领口和袖口有补丁，腰间系着旧布带），左手轻握缰绳（缰绳磨得发亮），右手自然下垂（指节泛着薄茧，似常握兵器），表情仁厚谦和</a:t>
            </a:r>
            <a:r>
              <a:rPr lang="en-US" altLang="zh-CN" sz="2117" dirty="0">
                <a:solidFill>
                  <a:schemeClr val="bg1"/>
                </a:solidFill>
                <a:latin typeface="PingFang SC" panose="020B0400000000000000" pitchFamily="34" charset="-122"/>
                <a:ea typeface="PingFang SC" panose="020B0400000000000000" pitchFamily="34" charset="-122"/>
              </a:rPr>
              <a:t>——</a:t>
            </a:r>
            <a:r>
              <a:rPr lang="zh-CN" altLang="en-US" sz="2117" dirty="0">
                <a:solidFill>
                  <a:schemeClr val="bg1"/>
                </a:solidFill>
                <a:latin typeface="PingFang SC" panose="020B0400000000000000" pitchFamily="34" charset="-122"/>
                <a:ea typeface="PingFang SC" panose="020B0400000000000000" pitchFamily="34" charset="-122"/>
              </a:rPr>
              <a:t>嘴角微扬，眉心舒展，虽身形消瘦却脊背挺直，像棵历经风雨的老松。柔和墨色渲染，细节清晰（长袍的补丁针脚、纶巾的褶皱），</a:t>
            </a:r>
            <a:r>
              <a:rPr lang="en-US" altLang="zh-CN" sz="2117" dirty="0">
                <a:solidFill>
                  <a:schemeClr val="bg1"/>
                </a:solidFill>
                <a:latin typeface="PingFang SC" panose="020B0400000000000000" pitchFamily="34" charset="-122"/>
                <a:ea typeface="PingFang SC" panose="020B0400000000000000" pitchFamily="34" charset="-122"/>
              </a:rPr>
              <a:t>8</a:t>
            </a:r>
            <a:r>
              <a:rPr lang="en" altLang="zh-CN" sz="2117" dirty="0">
                <a:solidFill>
                  <a:schemeClr val="bg1"/>
                </a:solidFill>
                <a:latin typeface="PingFang SC" panose="020B0400000000000000" pitchFamily="34" charset="-122"/>
                <a:ea typeface="PingFang SC" panose="020B0400000000000000" pitchFamily="34" charset="-122"/>
              </a:rPr>
              <a:t>k</a:t>
            </a:r>
            <a:r>
              <a:rPr lang="zh-CN" altLang="en-US" sz="2117" dirty="0">
                <a:solidFill>
                  <a:schemeClr val="bg1"/>
                </a:solidFill>
                <a:latin typeface="PingFang SC" panose="020B0400000000000000" pitchFamily="34" charset="-122"/>
                <a:ea typeface="PingFang SC" panose="020B0400000000000000" pitchFamily="34" charset="-122"/>
              </a:rPr>
              <a:t>分辨率，电影感构图，背景虚化突出人物。以上提示词生成</a:t>
            </a:r>
            <a:r>
              <a:rPr lang="en-US" altLang="zh-CN" sz="2117" dirty="0">
                <a:solidFill>
                  <a:schemeClr val="bg1"/>
                </a:solidFill>
                <a:latin typeface="PingFang SC" panose="020B0400000000000000" pitchFamily="34" charset="-122"/>
                <a:ea typeface="PingFang SC" panose="020B0400000000000000" pitchFamily="34" charset="-122"/>
              </a:rPr>
              <a:t>3</a:t>
            </a:r>
            <a:r>
              <a:rPr lang="zh-CN" altLang="en-US" sz="2117" dirty="0">
                <a:solidFill>
                  <a:schemeClr val="bg1"/>
                </a:solidFill>
                <a:latin typeface="PingFang SC" panose="020B0400000000000000" pitchFamily="34" charset="-122"/>
                <a:ea typeface="PingFang SC" panose="020B0400000000000000" pitchFamily="34" charset="-122"/>
              </a:rPr>
              <a:t>张图</a:t>
            </a:r>
            <a:endParaRPr lang="zh-CN" altLang="en-US" sz="2117" dirty="0">
              <a:solidFill>
                <a:schemeClr val="bg1"/>
              </a:solidFill>
              <a:latin typeface="苹方-简"/>
              <a:ea typeface="MiSans Normal" panose="00000600000000000000"/>
            </a:endParaRPr>
          </a:p>
        </p:txBody>
      </p:sp>
      <p:sp>
        <p:nvSpPr>
          <p:cNvPr id="6" name="文本框 5">
            <a:extLst>
              <a:ext uri="{FF2B5EF4-FFF2-40B4-BE49-F238E27FC236}">
                <a16:creationId xmlns:a16="http://schemas.microsoft.com/office/drawing/2014/main" id="{47642778-AC30-B496-7C66-50A25FDFD66B}"/>
              </a:ext>
            </a:extLst>
          </p:cNvPr>
          <p:cNvSpPr txBox="1"/>
          <p:nvPr/>
        </p:nvSpPr>
        <p:spPr>
          <a:xfrm>
            <a:off x="14352707" y="9185246"/>
            <a:ext cx="6784470" cy="3350276"/>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整图纯白背景，国风漫画风格，二十七岁青年，束发戴青色纶巾，清瘦鹅蛋脸（皮肤白皙，眉峰如远山），深邃的眼睛里藏着睿智（眼尾微微上挑，似能看穿人心），穿月白色粗布长袍（衣摆沾着草屑，袖口绣着淡墨竹纹），左手轻摇鹅毛羽扇（扇面泛着旧旧的白，竹柄光滑），右手握着一卷竹简（竹简边缘磨损，系着青色丝带），表情沉稳淡然</a:t>
            </a:r>
            <a:r>
              <a:rPr lang="en-US" altLang="zh-CN" sz="2117" dirty="0">
                <a:solidFill>
                  <a:schemeClr val="bg1"/>
                </a:solidFill>
                <a:latin typeface="PingFang SC" panose="020B0400000000000000" pitchFamily="34" charset="-122"/>
                <a:ea typeface="PingFang SC" panose="020B0400000000000000" pitchFamily="34" charset="-122"/>
              </a:rPr>
              <a:t>——</a:t>
            </a:r>
            <a:r>
              <a:rPr lang="zh-CN" altLang="en-US" sz="2117" dirty="0">
                <a:solidFill>
                  <a:schemeClr val="bg1"/>
                </a:solidFill>
                <a:latin typeface="PingFang SC" panose="020B0400000000000000" pitchFamily="34" charset="-122"/>
                <a:ea typeface="PingFang SC" panose="020B0400000000000000" pitchFamily="34" charset="-122"/>
              </a:rPr>
              <a:t>嘴角微抿，下巴轻抬，虽站在原地却像已看见天下局势。淡青色调，线条流畅，细节清晰（长袍的草屑、羽扇的绒毛），</a:t>
            </a:r>
            <a:r>
              <a:rPr lang="en-US" altLang="zh-CN" sz="2117" dirty="0">
                <a:solidFill>
                  <a:schemeClr val="bg1"/>
                </a:solidFill>
                <a:latin typeface="PingFang SC" panose="020B0400000000000000" pitchFamily="34" charset="-122"/>
                <a:ea typeface="PingFang SC" panose="020B0400000000000000" pitchFamily="34" charset="-122"/>
              </a:rPr>
              <a:t>8</a:t>
            </a:r>
            <a:r>
              <a:rPr lang="en" altLang="zh-CN" sz="2117" dirty="0">
                <a:solidFill>
                  <a:schemeClr val="bg1"/>
                </a:solidFill>
                <a:latin typeface="PingFang SC" panose="020B0400000000000000" pitchFamily="34" charset="-122"/>
                <a:ea typeface="PingFang SC" panose="020B0400000000000000" pitchFamily="34" charset="-122"/>
              </a:rPr>
              <a:t>k</a:t>
            </a:r>
            <a:r>
              <a:rPr lang="zh-CN" altLang="en-US" sz="2117" dirty="0">
                <a:solidFill>
                  <a:schemeClr val="bg1"/>
                </a:solidFill>
                <a:latin typeface="PingFang SC" panose="020B0400000000000000" pitchFamily="34" charset="-122"/>
                <a:ea typeface="PingFang SC" panose="020B0400000000000000" pitchFamily="34" charset="-122"/>
              </a:rPr>
              <a:t>分辨率，电影感构图，背景虚化突出人物。以上提示词生成</a:t>
            </a:r>
            <a:r>
              <a:rPr lang="en-US" altLang="zh-CN" sz="2117" dirty="0">
                <a:solidFill>
                  <a:schemeClr val="bg1"/>
                </a:solidFill>
                <a:latin typeface="PingFang SC" panose="020B0400000000000000" pitchFamily="34" charset="-122"/>
                <a:ea typeface="PingFang SC" panose="020B0400000000000000" pitchFamily="34" charset="-122"/>
              </a:rPr>
              <a:t>3</a:t>
            </a:r>
            <a:r>
              <a:rPr lang="zh-CN" altLang="en-US" sz="2117" dirty="0">
                <a:solidFill>
                  <a:schemeClr val="bg1"/>
                </a:solidFill>
                <a:latin typeface="PingFang SC" panose="020B0400000000000000" pitchFamily="34" charset="-122"/>
                <a:ea typeface="PingFang SC" panose="020B0400000000000000" pitchFamily="34" charset="-122"/>
              </a:rPr>
              <a:t>张图</a:t>
            </a:r>
            <a:endParaRPr lang="zh-CN" altLang="en-US" sz="2117" dirty="0">
              <a:solidFill>
                <a:schemeClr val="bg1"/>
              </a:solidFill>
              <a:latin typeface="苹方-简"/>
              <a:ea typeface="MiSans Normal" panose="00000600000000000000"/>
            </a:endParaRPr>
          </a:p>
        </p:txBody>
      </p:sp>
      <p:sp>
        <p:nvSpPr>
          <p:cNvPr id="8" name="文本框 7">
            <a:extLst>
              <a:ext uri="{FF2B5EF4-FFF2-40B4-BE49-F238E27FC236}">
                <a16:creationId xmlns:a16="http://schemas.microsoft.com/office/drawing/2014/main" id="{3F7D1EA8-8F8D-3B18-54CB-DA129390A85A}"/>
              </a:ext>
            </a:extLst>
          </p:cNvPr>
          <p:cNvSpPr txBox="1"/>
          <p:nvPr/>
        </p:nvSpPr>
        <p:spPr>
          <a:xfrm>
            <a:off x="21362749" y="9185246"/>
            <a:ext cx="6829789" cy="3350276"/>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整图纯白背景，国风漫画风格，三十多岁壮汉，身长九尺（肩宽背厚，身形威猛），面如重枣的国字脸（眉如卧蚕，眼似丹凤，眼神锐利如刀），二尺长髯黑亮顺滑（垂至胸口，随风微扬），穿墨绿色锦缎长袍（领口绣云纹，袖口镶黑边），腰间佩青龙偃月刀（刀身泛冷光，刀柄缠褐色丝带），双手抱胸（手臂肌肉紧实，指节粗大），表情沉稳持重</a:t>
            </a:r>
            <a:r>
              <a:rPr lang="en-US" altLang="zh-CN" sz="2117" dirty="0">
                <a:solidFill>
                  <a:schemeClr val="bg1"/>
                </a:solidFill>
                <a:latin typeface="PingFang SC" panose="020B0400000000000000" pitchFamily="34" charset="-122"/>
                <a:ea typeface="PingFang SC" panose="020B0400000000000000" pitchFamily="34" charset="-122"/>
              </a:rPr>
              <a:t>——</a:t>
            </a:r>
            <a:r>
              <a:rPr lang="zh-CN" altLang="en-US" sz="2117" dirty="0">
                <a:solidFill>
                  <a:schemeClr val="bg1"/>
                </a:solidFill>
                <a:latin typeface="PingFang SC" panose="020B0400000000000000" pitchFamily="34" charset="-122"/>
                <a:ea typeface="PingFang SC" panose="020B0400000000000000" pitchFamily="34" charset="-122"/>
              </a:rPr>
              <a:t>嘴唇紧闭，下巴微抬，似在审视眼前人却难掩对兄长的信任。浓墨重彩，线条刚劲，细节清晰（长袍的云纹、胡须的丝缕），</a:t>
            </a:r>
            <a:r>
              <a:rPr lang="en-US" altLang="zh-CN" sz="2117" dirty="0">
                <a:solidFill>
                  <a:schemeClr val="bg1"/>
                </a:solidFill>
                <a:latin typeface="PingFang SC" panose="020B0400000000000000" pitchFamily="34" charset="-122"/>
                <a:ea typeface="PingFang SC" panose="020B0400000000000000" pitchFamily="34" charset="-122"/>
              </a:rPr>
              <a:t>8</a:t>
            </a:r>
            <a:r>
              <a:rPr lang="en" altLang="zh-CN" sz="2117" dirty="0">
                <a:solidFill>
                  <a:schemeClr val="bg1"/>
                </a:solidFill>
                <a:latin typeface="PingFang SC" panose="020B0400000000000000" pitchFamily="34" charset="-122"/>
                <a:ea typeface="PingFang SC" panose="020B0400000000000000" pitchFamily="34" charset="-122"/>
              </a:rPr>
              <a:t>k</a:t>
            </a:r>
            <a:r>
              <a:rPr lang="zh-CN" altLang="en-US" sz="2117" dirty="0">
                <a:solidFill>
                  <a:schemeClr val="bg1"/>
                </a:solidFill>
                <a:latin typeface="PingFang SC" panose="020B0400000000000000" pitchFamily="34" charset="-122"/>
                <a:ea typeface="PingFang SC" panose="020B0400000000000000" pitchFamily="34" charset="-122"/>
              </a:rPr>
              <a:t>分辨率，电影感构图，背景虚化突出人物。以上提示词生成</a:t>
            </a:r>
            <a:r>
              <a:rPr lang="en-US" altLang="zh-CN" sz="2117" dirty="0">
                <a:solidFill>
                  <a:schemeClr val="bg1"/>
                </a:solidFill>
                <a:latin typeface="PingFang SC" panose="020B0400000000000000" pitchFamily="34" charset="-122"/>
                <a:ea typeface="PingFang SC" panose="020B0400000000000000" pitchFamily="34" charset="-122"/>
              </a:rPr>
              <a:t>3</a:t>
            </a:r>
            <a:r>
              <a:rPr lang="zh-CN" altLang="en-US" sz="2117" dirty="0">
                <a:solidFill>
                  <a:schemeClr val="bg1"/>
                </a:solidFill>
                <a:latin typeface="PingFang SC" panose="020B0400000000000000" pitchFamily="34" charset="-122"/>
                <a:ea typeface="PingFang SC" panose="020B0400000000000000" pitchFamily="34" charset="-122"/>
              </a:rPr>
              <a:t>张图</a:t>
            </a:r>
            <a:endParaRPr lang="zh-CN" altLang="en-US" sz="2117" dirty="0">
              <a:solidFill>
                <a:schemeClr val="bg1"/>
              </a:solidFill>
              <a:latin typeface="苹方-简"/>
              <a:ea typeface="MiSans Normal" panose="00000600000000000000"/>
            </a:endParaRPr>
          </a:p>
        </p:txBody>
      </p:sp>
      <p:sp>
        <p:nvSpPr>
          <p:cNvPr id="10" name="文本框 9">
            <a:extLst>
              <a:ext uri="{FF2B5EF4-FFF2-40B4-BE49-F238E27FC236}">
                <a16:creationId xmlns:a16="http://schemas.microsoft.com/office/drawing/2014/main" id="{061388FC-D4A3-0559-A10B-C14141A8328D}"/>
              </a:ext>
            </a:extLst>
          </p:cNvPr>
          <p:cNvSpPr txBox="1"/>
          <p:nvPr/>
        </p:nvSpPr>
        <p:spPr>
          <a:xfrm>
            <a:off x="28502928" y="9185246"/>
            <a:ext cx="6749148" cy="3350276"/>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整图纯白背景，国风漫画风格，三十岁左右壮汉，豹头环眼（圆阔脸型，眼睛大而有神，眼尾上挑），浓密络腮胡（黑中带棕，修剪得整齐），头发扎成冲天髻（用红色头绳绑着，梢尖翘起来），穿黑色粗布短打（上衣敞着领口，露出结实胸膛），腰间系褐色皮带（挂着短刀，刀鞘有划痕），右手握拳（指节突出，青筋暴起），表情急躁不满</a:t>
            </a:r>
            <a:r>
              <a:rPr lang="en-US" altLang="zh-CN" sz="2117" dirty="0">
                <a:solidFill>
                  <a:schemeClr val="bg1"/>
                </a:solidFill>
                <a:latin typeface="PingFang SC" panose="020B0400000000000000" pitchFamily="34" charset="-122"/>
                <a:ea typeface="PingFang SC" panose="020B0400000000000000" pitchFamily="34" charset="-122"/>
              </a:rPr>
              <a:t>——</a:t>
            </a:r>
            <a:r>
              <a:rPr lang="zh-CN" altLang="en-US" sz="2117" dirty="0">
                <a:solidFill>
                  <a:schemeClr val="bg1"/>
                </a:solidFill>
                <a:latin typeface="PingFang SC" panose="020B0400000000000000" pitchFamily="34" charset="-122"/>
                <a:ea typeface="PingFang SC" panose="020B0400000000000000" pitchFamily="34" charset="-122"/>
              </a:rPr>
              <a:t>眉头紧皱，嘴巴微张，似要开口骂诸葛亮摆架子。浓烈色调，线条粗犷，细节清晰（短打的针脚、胡须的卷曲），</a:t>
            </a:r>
            <a:r>
              <a:rPr lang="en-US" altLang="zh-CN" sz="2117" dirty="0">
                <a:solidFill>
                  <a:schemeClr val="bg1"/>
                </a:solidFill>
                <a:latin typeface="PingFang SC" panose="020B0400000000000000" pitchFamily="34" charset="-122"/>
                <a:ea typeface="PingFang SC" panose="020B0400000000000000" pitchFamily="34" charset="-122"/>
              </a:rPr>
              <a:t>8</a:t>
            </a:r>
            <a:r>
              <a:rPr lang="en" altLang="zh-CN" sz="2117" dirty="0">
                <a:solidFill>
                  <a:schemeClr val="bg1"/>
                </a:solidFill>
                <a:latin typeface="PingFang SC" panose="020B0400000000000000" pitchFamily="34" charset="-122"/>
                <a:ea typeface="PingFang SC" panose="020B0400000000000000" pitchFamily="34" charset="-122"/>
              </a:rPr>
              <a:t>k</a:t>
            </a:r>
            <a:r>
              <a:rPr lang="zh-CN" altLang="en-US" sz="2117" dirty="0">
                <a:solidFill>
                  <a:schemeClr val="bg1"/>
                </a:solidFill>
                <a:latin typeface="PingFang SC" panose="020B0400000000000000" pitchFamily="34" charset="-122"/>
                <a:ea typeface="PingFang SC" panose="020B0400000000000000" pitchFamily="34" charset="-122"/>
              </a:rPr>
              <a:t>分辨率，电影感构图，背景虚化突出人物。以上提示词生成</a:t>
            </a:r>
            <a:r>
              <a:rPr lang="en-US" altLang="zh-CN" sz="2117" dirty="0">
                <a:solidFill>
                  <a:schemeClr val="bg1"/>
                </a:solidFill>
                <a:latin typeface="PingFang SC" panose="020B0400000000000000" pitchFamily="34" charset="-122"/>
                <a:ea typeface="PingFang SC" panose="020B0400000000000000" pitchFamily="34" charset="-122"/>
              </a:rPr>
              <a:t>3</a:t>
            </a:r>
            <a:r>
              <a:rPr lang="zh-CN" altLang="en-US" sz="2117" dirty="0">
                <a:solidFill>
                  <a:schemeClr val="bg1"/>
                </a:solidFill>
                <a:latin typeface="PingFang SC" panose="020B0400000000000000" pitchFamily="34" charset="-122"/>
                <a:ea typeface="PingFang SC" panose="020B0400000000000000" pitchFamily="34" charset="-122"/>
              </a:rPr>
              <a:t>张图</a:t>
            </a:r>
            <a:endParaRPr lang="zh-CN" altLang="en-US" sz="2117" dirty="0">
              <a:solidFill>
                <a:schemeClr val="bg1"/>
              </a:solidFill>
              <a:latin typeface="苹方-简"/>
              <a:ea typeface="MiSans Normal" panose="00000600000000000000"/>
            </a:endParaRPr>
          </a:p>
        </p:txBody>
      </p:sp>
      <p:sp>
        <p:nvSpPr>
          <p:cNvPr id="21" name="箭头: V 形 66">
            <a:extLst>
              <a:ext uri="{FF2B5EF4-FFF2-40B4-BE49-F238E27FC236}">
                <a16:creationId xmlns:a16="http://schemas.microsoft.com/office/drawing/2014/main" id="{24C20DF5-9B3F-6E30-68BA-7FB4B4F75C90}"/>
              </a:ext>
            </a:extLst>
          </p:cNvPr>
          <p:cNvSpPr/>
          <p:nvPr>
            <p:custDataLst>
              <p:tags r:id="rId2"/>
            </p:custDataLst>
          </p:nvPr>
        </p:nvSpPr>
        <p:spPr>
          <a:xfrm>
            <a:off x="14304369" y="4192215"/>
            <a:ext cx="13836349" cy="463301"/>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自然语言描述画面内容（主体</a:t>
            </a:r>
            <a:r>
              <a:rPr lang="en-US" altLang="zh-CN"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行为</a:t>
            </a:r>
            <a:r>
              <a:rPr lang="en-US" altLang="zh-CN"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环境等），用短词语描述画面美学（风格、色彩、光影、构图等）</a:t>
            </a:r>
          </a:p>
        </p:txBody>
      </p:sp>
      <p:cxnSp>
        <p:nvCxnSpPr>
          <p:cNvPr id="17" name="直接连接符 16">
            <a:extLst>
              <a:ext uri="{FF2B5EF4-FFF2-40B4-BE49-F238E27FC236}">
                <a16:creationId xmlns:a16="http://schemas.microsoft.com/office/drawing/2014/main" id="{1BDF4787-C0B2-7508-CFD7-880064BBEAD8}"/>
              </a:ext>
            </a:extLst>
          </p:cNvPr>
          <p:cNvCxnSpPr>
            <a:cxnSpLocks/>
          </p:cNvCxnSpPr>
          <p:nvPr/>
        </p:nvCxnSpPr>
        <p:spPr>
          <a:xfrm>
            <a:off x="14231183" y="5267884"/>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0" name="直接连接符 39">
            <a:extLst>
              <a:ext uri="{FF2B5EF4-FFF2-40B4-BE49-F238E27FC236}">
                <a16:creationId xmlns:a16="http://schemas.microsoft.com/office/drawing/2014/main" id="{3FA2171E-208C-3339-0B1C-68F8CA23EBE9}"/>
              </a:ext>
            </a:extLst>
          </p:cNvPr>
          <p:cNvCxnSpPr>
            <a:cxnSpLocks/>
          </p:cNvCxnSpPr>
          <p:nvPr/>
        </p:nvCxnSpPr>
        <p:spPr>
          <a:xfrm>
            <a:off x="21284324" y="5441556"/>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1" name="直接连接符 40">
            <a:extLst>
              <a:ext uri="{FF2B5EF4-FFF2-40B4-BE49-F238E27FC236}">
                <a16:creationId xmlns:a16="http://schemas.microsoft.com/office/drawing/2014/main" id="{C95DBA28-E30E-F70B-1DA5-2428B564F406}"/>
              </a:ext>
            </a:extLst>
          </p:cNvPr>
          <p:cNvCxnSpPr>
            <a:cxnSpLocks/>
          </p:cNvCxnSpPr>
          <p:nvPr/>
        </p:nvCxnSpPr>
        <p:spPr>
          <a:xfrm>
            <a:off x="28347732" y="5407409"/>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2" name="直接连接符 10">
            <a:extLst>
              <a:ext uri="{FF2B5EF4-FFF2-40B4-BE49-F238E27FC236}">
                <a16:creationId xmlns:a16="http://schemas.microsoft.com/office/drawing/2014/main" id="{C0C72AFC-F970-1866-DCD4-1DFAB7CF0FB3}"/>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18" name="图片 17" descr="戴帽子的男人在沙漠上&#10;&#10;描述已自动生成">
            <a:extLst>
              <a:ext uri="{FF2B5EF4-FFF2-40B4-BE49-F238E27FC236}">
                <a16:creationId xmlns:a16="http://schemas.microsoft.com/office/drawing/2014/main" id="{81DAD6D3-EE75-4CA8-2068-E4233651BFF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321922" y="4921320"/>
            <a:ext cx="6759893" cy="3802439"/>
          </a:xfrm>
          <a:prstGeom prst="rect">
            <a:avLst/>
          </a:prstGeom>
        </p:spPr>
      </p:pic>
      <p:pic>
        <p:nvPicPr>
          <p:cNvPr id="23" name="图片 22" descr="图片包含 人, 女人, 男人, 站&#10;&#10;描述已自动生成">
            <a:extLst>
              <a:ext uri="{FF2B5EF4-FFF2-40B4-BE49-F238E27FC236}">
                <a16:creationId xmlns:a16="http://schemas.microsoft.com/office/drawing/2014/main" id="{A6186036-65E4-9ABC-B7CD-76CE3EFCEA3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377289" y="4930437"/>
            <a:ext cx="6759888" cy="3802436"/>
          </a:xfrm>
          <a:prstGeom prst="rect">
            <a:avLst/>
          </a:prstGeom>
        </p:spPr>
      </p:pic>
      <p:pic>
        <p:nvPicPr>
          <p:cNvPr id="25" name="图片 24" descr="图片包含 人, 户外, 男人, 绿色&#10;&#10;描述已自动生成">
            <a:extLst>
              <a:ext uri="{FF2B5EF4-FFF2-40B4-BE49-F238E27FC236}">
                <a16:creationId xmlns:a16="http://schemas.microsoft.com/office/drawing/2014/main" id="{E9C33CB0-C020-5F07-6CF3-1F3DA27F021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1432651" y="4930437"/>
            <a:ext cx="6759888" cy="3802436"/>
          </a:xfrm>
          <a:prstGeom prst="rect">
            <a:avLst/>
          </a:prstGeom>
        </p:spPr>
      </p:pic>
      <p:pic>
        <p:nvPicPr>
          <p:cNvPr id="29" name="图片 28" descr="男人拿着枪&#10;&#10;中度可信度描述已自动生成">
            <a:extLst>
              <a:ext uri="{FF2B5EF4-FFF2-40B4-BE49-F238E27FC236}">
                <a16:creationId xmlns:a16="http://schemas.microsoft.com/office/drawing/2014/main" id="{08DA77CF-CE05-A8B6-17D2-403E5C1FF750}"/>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8503652" y="4921320"/>
            <a:ext cx="6759888" cy="3802436"/>
          </a:xfrm>
          <a:prstGeom prst="rect">
            <a:avLst/>
          </a:prstGeom>
        </p:spPr>
      </p:pic>
      <p:sp>
        <p:nvSpPr>
          <p:cNvPr id="4" name="文本框 3">
            <a:extLst>
              <a:ext uri="{FF2B5EF4-FFF2-40B4-BE49-F238E27FC236}">
                <a16:creationId xmlns:a16="http://schemas.microsoft.com/office/drawing/2014/main" id="{303F975D-29E2-55DA-010A-14DA4F5EB53E}"/>
              </a:ext>
            </a:extLst>
          </p:cNvPr>
          <p:cNvSpPr txBox="1"/>
          <p:nvPr/>
        </p:nvSpPr>
        <p:spPr>
          <a:xfrm>
            <a:off x="1120869" y="4690604"/>
            <a:ext cx="4426631" cy="7585603"/>
          </a:xfrm>
          <a:prstGeom prst="rect">
            <a:avLst/>
          </a:prstGeom>
          <a:noFill/>
        </p:spPr>
        <p:txBody>
          <a:bodyPr wrap="square">
            <a:spAutoFit/>
          </a:bodyPr>
          <a:lstStyle/>
          <a:p>
            <a:pPr algn="ctr"/>
            <a:r>
              <a:rPr lang="en-US" altLang="zh-CN" sz="2117" dirty="0">
                <a:solidFill>
                  <a:schemeClr val="bg1"/>
                </a:solidFill>
              </a:rPr>
              <a:t>《</a:t>
            </a:r>
            <a:r>
              <a:rPr lang="zh-CN" altLang="en-US" sz="2117" dirty="0">
                <a:solidFill>
                  <a:schemeClr val="bg1"/>
                </a:solidFill>
              </a:rPr>
              <a:t>三国演义三顾茅庐</a:t>
            </a:r>
            <a:r>
              <a:rPr lang="en-US" altLang="zh-CN" sz="2117" dirty="0">
                <a:solidFill>
                  <a:schemeClr val="bg1"/>
                </a:solidFill>
              </a:rPr>
              <a:t>》</a:t>
            </a:r>
          </a:p>
          <a:p>
            <a:pPr algn="ctr"/>
            <a:r>
              <a:rPr lang="zh-CN" altLang="en-US" sz="2117" dirty="0">
                <a:solidFill>
                  <a:schemeClr val="bg1"/>
                </a:solidFill>
              </a:rPr>
              <a:t> </a:t>
            </a:r>
            <a:endParaRPr lang="en-US" altLang="zh-CN" sz="2117" dirty="0">
              <a:solidFill>
                <a:schemeClr val="bg1"/>
              </a:solidFill>
            </a:endParaRPr>
          </a:p>
          <a:p>
            <a:r>
              <a:rPr lang="en-US" altLang="zh-CN" sz="2117" dirty="0">
                <a:solidFill>
                  <a:schemeClr val="bg1"/>
                </a:solidFill>
              </a:rPr>
              <a:t>1. </a:t>
            </a:r>
            <a:r>
              <a:rPr lang="zh-CN" altLang="en-US" sz="2117" dirty="0">
                <a:solidFill>
                  <a:schemeClr val="bg1"/>
                </a:solidFill>
              </a:rPr>
              <a:t>刘备：字玄德，中山靖王之后，年近四十，虽有兴汉之志却屡遭挫败，性格仁厚谦和，求贤若渴，对诸葛亮仰慕已久。音色：</a:t>
            </a:r>
            <a:r>
              <a:rPr lang="en-US" altLang="zh-CN" sz="2117" dirty="0">
                <a:solidFill>
                  <a:schemeClr val="bg1"/>
                </a:solidFill>
              </a:rPr>
              <a:t>7426720361753952293</a:t>
            </a:r>
            <a:r>
              <a:rPr lang="zh-CN" altLang="en-US" sz="2117" dirty="0">
                <a:solidFill>
                  <a:schemeClr val="bg1"/>
                </a:solidFill>
              </a:rPr>
              <a:t>（温暖阿虎） </a:t>
            </a:r>
            <a:endParaRPr lang="en-US" altLang="zh-CN" sz="2117" dirty="0">
              <a:solidFill>
                <a:schemeClr val="bg1"/>
              </a:solidFill>
            </a:endParaRPr>
          </a:p>
          <a:p>
            <a:r>
              <a:rPr lang="en-US" altLang="zh-CN" sz="2117" dirty="0">
                <a:solidFill>
                  <a:schemeClr val="bg1"/>
                </a:solidFill>
              </a:rPr>
              <a:t>2. </a:t>
            </a:r>
            <a:r>
              <a:rPr lang="zh-CN" altLang="en-US" sz="2117" dirty="0">
                <a:solidFill>
                  <a:schemeClr val="bg1"/>
                </a:solidFill>
              </a:rPr>
              <a:t>诸葛亮：字孔明，号卧龙，二十七岁，隐居隆中，精通兵法谋略，心怀天下却静待明主，性格沉稳睿智，淡泊名利。音色：</a:t>
            </a:r>
            <a:r>
              <a:rPr lang="en-US" altLang="zh-CN" sz="2117" dirty="0">
                <a:solidFill>
                  <a:schemeClr val="bg1"/>
                </a:solidFill>
              </a:rPr>
              <a:t>7468518753626751013</a:t>
            </a:r>
            <a:r>
              <a:rPr lang="zh-CN" altLang="en-US" sz="2117" dirty="0">
                <a:solidFill>
                  <a:schemeClr val="bg1"/>
                </a:solidFill>
              </a:rPr>
              <a:t>（潇洒随性） </a:t>
            </a:r>
            <a:r>
              <a:rPr lang="en-US" altLang="zh-CN" sz="2117" dirty="0">
                <a:solidFill>
                  <a:schemeClr val="bg1"/>
                </a:solidFill>
              </a:rPr>
              <a:t>3. </a:t>
            </a:r>
            <a:r>
              <a:rPr lang="zh-CN" altLang="en-US" sz="2117" dirty="0">
                <a:solidFill>
                  <a:schemeClr val="bg1"/>
                </a:solidFill>
              </a:rPr>
              <a:t>关羽：字云长，刘备义弟，身长九尺，髯长二尺，性格忠义勇武且沉稳持重，对刘备的决定始终支持，但对诸葛亮的“摆架子”略有不满。音色：</a:t>
            </a:r>
            <a:r>
              <a:rPr lang="en-US" altLang="zh-CN" sz="2117" dirty="0">
                <a:solidFill>
                  <a:schemeClr val="bg1"/>
                </a:solidFill>
              </a:rPr>
              <a:t>7468512265151725595</a:t>
            </a:r>
            <a:r>
              <a:rPr lang="zh-CN" altLang="en-US" sz="2117" dirty="0">
                <a:solidFill>
                  <a:schemeClr val="bg1"/>
                </a:solidFill>
              </a:rPr>
              <a:t>（霸气青叔） </a:t>
            </a:r>
            <a:endParaRPr lang="en-US" altLang="zh-CN" sz="2117" dirty="0">
              <a:solidFill>
                <a:schemeClr val="bg1"/>
              </a:solidFill>
            </a:endParaRPr>
          </a:p>
          <a:p>
            <a:r>
              <a:rPr lang="en-US" altLang="zh-CN" sz="2117" dirty="0">
                <a:solidFill>
                  <a:schemeClr val="bg1"/>
                </a:solidFill>
              </a:rPr>
              <a:t>4. </a:t>
            </a:r>
            <a:r>
              <a:rPr lang="zh-CN" altLang="en-US" sz="2117" dirty="0">
                <a:solidFill>
                  <a:schemeClr val="bg1"/>
                </a:solidFill>
              </a:rPr>
              <a:t>张飞：字翼德，刘备义弟，豹头环眼，性格勇猛直率，脾气急躁，起初对诸葛亮隐居不出颇有微词，易冲动。音色：</a:t>
            </a:r>
            <a:r>
              <a:rPr lang="en-US" altLang="zh-CN" sz="2117" dirty="0">
                <a:solidFill>
                  <a:schemeClr val="bg1"/>
                </a:solidFill>
              </a:rPr>
              <a:t>7426720361732964361</a:t>
            </a:r>
            <a:r>
              <a:rPr lang="zh-CN" altLang="en-US" sz="2117" dirty="0">
                <a:solidFill>
                  <a:schemeClr val="bg1"/>
                </a:solidFill>
              </a:rPr>
              <a:t>（北京小爷）</a:t>
            </a:r>
          </a:p>
        </p:txBody>
      </p:sp>
      <p:sp>
        <p:nvSpPr>
          <p:cNvPr id="11" name="任意多边形: 形状 59">
            <a:extLst>
              <a:ext uri="{FF2B5EF4-FFF2-40B4-BE49-F238E27FC236}">
                <a16:creationId xmlns:a16="http://schemas.microsoft.com/office/drawing/2014/main" id="{1C25E2B3-9A89-52E5-2091-14A7D0023AB6}"/>
              </a:ext>
            </a:extLst>
          </p:cNvPr>
          <p:cNvSpPr/>
          <p:nvPr/>
        </p:nvSpPr>
        <p:spPr>
          <a:xfrm rot="5400000">
            <a:off x="5064314" y="7449099"/>
            <a:ext cx="2579610" cy="1823800"/>
          </a:xfrm>
          <a:custGeom>
            <a:avLst/>
            <a:gdLst>
              <a:gd name="connsiteX0" fmla="*/ 11193120 w 22386572"/>
              <a:gd name="connsiteY0" fmla="*/ 0 h 7516610"/>
              <a:gd name="connsiteX1" fmla="*/ 11193286 w 22386572"/>
              <a:gd name="connsiteY1" fmla="*/ 249 h 7516610"/>
              <a:gd name="connsiteX2" fmla="*/ 11193451 w 22386572"/>
              <a:gd name="connsiteY2" fmla="*/ 0 h 7516610"/>
              <a:gd name="connsiteX3" fmla="*/ 11900791 w 22386572"/>
              <a:gd name="connsiteY3" fmla="*/ 1061363 h 7516610"/>
              <a:gd name="connsiteX4" fmla="*/ 11547120 w 22386572"/>
              <a:gd name="connsiteY4" fmla="*/ 1061363 h 7516610"/>
              <a:gd name="connsiteX5" fmla="*/ 22386572 w 22386572"/>
              <a:gd name="connsiteY5" fmla="*/ 7461105 h 7516610"/>
              <a:gd name="connsiteX6" fmla="*/ 11195983 w 22386572"/>
              <a:gd name="connsiteY6" fmla="*/ 7516583 h 7516610"/>
              <a:gd name="connsiteX7" fmla="*/ 11195983 w 22386572"/>
              <a:gd name="connsiteY7" fmla="*/ 7516610 h 7516610"/>
              <a:gd name="connsiteX8" fmla="*/ 11193286 w 22386572"/>
              <a:gd name="connsiteY8" fmla="*/ 7516597 h 7516610"/>
              <a:gd name="connsiteX9" fmla="*/ 11190588 w 22386572"/>
              <a:gd name="connsiteY9" fmla="*/ 7516610 h 7516610"/>
              <a:gd name="connsiteX10" fmla="*/ 11190588 w 22386572"/>
              <a:gd name="connsiteY10" fmla="*/ 7516583 h 7516610"/>
              <a:gd name="connsiteX11" fmla="*/ 0 w 22386572"/>
              <a:gd name="connsiteY11" fmla="*/ 7461105 h 7516610"/>
              <a:gd name="connsiteX12" fmla="*/ 10839451 w 22386572"/>
              <a:gd name="connsiteY12" fmla="*/ 1061363 h 7516610"/>
              <a:gd name="connsiteX13" fmla="*/ 10485780 w 22386572"/>
              <a:gd name="connsiteY13" fmla="*/ 1061363 h 7516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751" h="8619">
                <a:moveTo>
                  <a:pt x="6375" y="0"/>
                </a:moveTo>
                <a:lnTo>
                  <a:pt x="6375" y="0"/>
                </a:lnTo>
                <a:lnTo>
                  <a:pt x="6376" y="0"/>
                </a:lnTo>
                <a:lnTo>
                  <a:pt x="7490" y="1671"/>
                </a:lnTo>
                <a:lnTo>
                  <a:pt x="6933" y="1671"/>
                </a:lnTo>
                <a:cubicBezTo>
                  <a:pt x="7816" y="5194"/>
                  <a:pt x="9711" y="7193"/>
                  <a:pt x="12720" y="8605"/>
                </a:cubicBezTo>
                <a:lnTo>
                  <a:pt x="12751" y="8619"/>
                </a:lnTo>
                <a:lnTo>
                  <a:pt x="0" y="8619"/>
                </a:lnTo>
                <a:lnTo>
                  <a:pt x="31" y="8605"/>
                </a:lnTo>
                <a:cubicBezTo>
                  <a:pt x="3040" y="7193"/>
                  <a:pt x="4935" y="5194"/>
                  <a:pt x="5818" y="1671"/>
                </a:cubicBezTo>
                <a:lnTo>
                  <a:pt x="5261" y="1671"/>
                </a:lnTo>
                <a:lnTo>
                  <a:pt x="6375" y="0"/>
                </a:lnTo>
                <a:close/>
              </a:path>
            </a:pathLst>
          </a:custGeom>
          <a:gradFill flip="none" rotWithShape="1">
            <a:gsLst>
              <a:gs pos="0">
                <a:srgbClr val="262EAB">
                  <a:alpha val="0"/>
                </a:srgbClr>
              </a:gs>
              <a:gs pos="100000">
                <a:srgbClr val="E98BD8"/>
              </a:gs>
            </a:gsLst>
            <a:lin ang="16200000" scaled="0"/>
            <a:tileRect/>
          </a:gradFill>
          <a:ln w="12700" cap="flat" cmpd="sng" algn="ctr">
            <a:noFill/>
            <a:prstDash val="solid"/>
            <a:miter lim="800000"/>
          </a:ln>
          <a:effectLst/>
        </p:spPr>
        <p:txBody>
          <a:bodyPr wrap="none" rtlCol="0" anchor="ctr">
            <a:noAutofit/>
          </a:bodyPr>
          <a:lstStyle/>
          <a:p>
            <a:pPr algn="ctr" defTabSz="1075609">
              <a:defRPr/>
            </a:pPr>
            <a:endParaRPr lang="zh-CN" altLang="en-US" sz="1412" kern="0" dirty="0">
              <a:latin typeface="方正兰亭黑简体" panose="02000000000000000000" pitchFamily="2" charset="-122"/>
              <a:ea typeface="方正兰亭黑简体" panose="02000000000000000000" pitchFamily="2" charset="-122"/>
            </a:endParaRPr>
          </a:p>
        </p:txBody>
      </p:sp>
      <p:sp>
        <p:nvSpPr>
          <p:cNvPr id="12" name="箭头: V 形 66">
            <a:extLst>
              <a:ext uri="{FF2B5EF4-FFF2-40B4-BE49-F238E27FC236}">
                <a16:creationId xmlns:a16="http://schemas.microsoft.com/office/drawing/2014/main" id="{A5A725CC-AF5B-148D-4EB1-33F67D410319}"/>
              </a:ext>
            </a:extLst>
          </p:cNvPr>
          <p:cNvSpPr/>
          <p:nvPr>
            <p:custDataLst>
              <p:tags r:id="rId3"/>
            </p:custDataLst>
          </p:nvPr>
        </p:nvSpPr>
        <p:spPr>
          <a:xfrm>
            <a:off x="1279397" y="4204696"/>
            <a:ext cx="4162822" cy="450819"/>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剧本人物小传</a:t>
            </a:r>
          </a:p>
        </p:txBody>
      </p:sp>
      <p:pic>
        <p:nvPicPr>
          <p:cNvPr id="3" name="图片 2" descr="logo-01">
            <a:extLst>
              <a:ext uri="{FF2B5EF4-FFF2-40B4-BE49-F238E27FC236}">
                <a16:creationId xmlns:a16="http://schemas.microsoft.com/office/drawing/2014/main" id="{0B49DE0E-9ABA-EEE7-1609-8AC5CA2E64DE}"/>
              </a:ext>
            </a:extLst>
          </p:cNvPr>
          <p:cNvPicPr>
            <a:picLocks noChangeAspect="1"/>
          </p:cNvPicPr>
          <p:nvPr/>
        </p:nvPicPr>
        <p:blipFill rotWithShape="1">
          <a:blip r:embed="rId11"/>
          <a:srcRect l="48701"/>
          <a:stretch/>
        </p:blipFill>
        <p:spPr>
          <a:xfrm>
            <a:off x="553072" y="516961"/>
            <a:ext cx="3081634" cy="746976"/>
          </a:xfrm>
          <a:prstGeom prst="rect">
            <a:avLst/>
          </a:prstGeom>
        </p:spPr>
      </p:pic>
    </p:spTree>
    <p:custDataLst>
      <p:tags r:id="rId1"/>
    </p:custDataLst>
    <p:extLst>
      <p:ext uri="{BB962C8B-B14F-4D97-AF65-F5344CB8AC3E}">
        <p14:creationId xmlns:p14="http://schemas.microsoft.com/office/powerpoint/2010/main" val="1963035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a:extLst>
            <a:ext uri="{FF2B5EF4-FFF2-40B4-BE49-F238E27FC236}">
              <a16:creationId xmlns:a16="http://schemas.microsoft.com/office/drawing/2014/main" id="{6F3AAA2A-D46D-0792-EF20-B6E883F9E388}"/>
            </a:ext>
          </a:extLst>
        </p:cNvPr>
        <p:cNvGrpSpPr/>
        <p:nvPr/>
      </p:nvGrpSpPr>
      <p:grpSpPr>
        <a:xfrm>
          <a:off x="0" y="0"/>
          <a:ext cx="0" cy="0"/>
          <a:chOff x="0" y="0"/>
          <a:chExt cx="0" cy="0"/>
        </a:xfrm>
      </p:grpSpPr>
      <p:sp useBgFill="1">
        <p:nvSpPr>
          <p:cNvPr id="27" name="椭圆 26">
            <a:extLst>
              <a:ext uri="{FF2B5EF4-FFF2-40B4-BE49-F238E27FC236}">
                <a16:creationId xmlns:a16="http://schemas.microsoft.com/office/drawing/2014/main" id="{7503AE5E-75E1-809C-F4B4-997681D1D3FE}"/>
              </a:ext>
            </a:extLst>
          </p:cNvPr>
          <p:cNvSpPr/>
          <p:nvPr/>
        </p:nvSpPr>
        <p:spPr>
          <a:xfrm>
            <a:off x="11529907" y="7501109"/>
            <a:ext cx="23831655" cy="2196114"/>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075609">
              <a:defRPr/>
            </a:pPr>
            <a:endParaRPr lang="zh-CN" altLang="en-US" sz="2117">
              <a:solidFill>
                <a:prstClr val="white"/>
              </a:solidFill>
              <a:latin typeface="苹方-简"/>
            </a:endParaRPr>
          </a:p>
        </p:txBody>
      </p:sp>
      <p:sp>
        <p:nvSpPr>
          <p:cNvPr id="9" name="文本框 8">
            <a:extLst>
              <a:ext uri="{FF2B5EF4-FFF2-40B4-BE49-F238E27FC236}">
                <a16:creationId xmlns:a16="http://schemas.microsoft.com/office/drawing/2014/main" id="{9328C086-DDDB-1711-FA61-467A074724EB}"/>
              </a:ext>
            </a:extLst>
          </p:cNvPr>
          <p:cNvSpPr txBox="1"/>
          <p:nvPr/>
        </p:nvSpPr>
        <p:spPr>
          <a:xfrm>
            <a:off x="82055" y="890449"/>
            <a:ext cx="35964601"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分镜图片生成 </a:t>
            </a:r>
            <a:r>
              <a:rPr lang="en-US" altLang="zh-CN" sz="7058" dirty="0"/>
              <a:t>– </a:t>
            </a:r>
            <a:r>
              <a:rPr lang="zh-CN" altLang="en-US" sz="7058" dirty="0"/>
              <a:t>动画制作</a:t>
            </a:r>
            <a:endParaRPr lang="en-US" altLang="zh-CN" sz="7058" dirty="0"/>
          </a:p>
        </p:txBody>
      </p:sp>
      <p:sp>
        <p:nvSpPr>
          <p:cNvPr id="13" name="文本框 12">
            <a:extLst>
              <a:ext uri="{FF2B5EF4-FFF2-40B4-BE49-F238E27FC236}">
                <a16:creationId xmlns:a16="http://schemas.microsoft.com/office/drawing/2014/main" id="{E020F8F2-47A8-C21A-D029-8AEB7512B1F8}"/>
              </a:ext>
            </a:extLst>
          </p:cNvPr>
          <p:cNvSpPr txBox="1"/>
          <p:nvPr/>
        </p:nvSpPr>
        <p:spPr>
          <a:xfrm>
            <a:off x="13459934" y="1961272"/>
            <a:ext cx="11547499" cy="816377"/>
          </a:xfrm>
          <a:prstGeom prst="rect">
            <a:avLst/>
          </a:prstGeom>
          <a:noFill/>
        </p:spPr>
        <p:txBody>
          <a:bodyPr wrap="square" rtlCol="0">
            <a:spAutoFit/>
          </a:bodyPr>
          <a:lstStyle/>
          <a:p>
            <a:pPr defTabSz="1075609">
              <a:defRPr/>
            </a:pPr>
            <a:r>
              <a:rPr lang="zh-CN" altLang="en-US" sz="4705" i="1" dirty="0">
                <a:solidFill>
                  <a:prstClr val="white"/>
                </a:solidFill>
                <a:latin typeface="MiSans Normal" panose="00000600000000000000" charset="-122"/>
                <a:ea typeface="MiSans Normal" panose="00000600000000000000" charset="-122"/>
              </a:rPr>
              <a:t>豆包</a:t>
            </a:r>
            <a:r>
              <a:rPr lang="en-US" altLang="zh-CN" sz="4705" i="1" dirty="0">
                <a:solidFill>
                  <a:prstClr val="white"/>
                </a:solidFill>
                <a:latin typeface="MiSans Normal" panose="00000600000000000000" charset="-122"/>
                <a:ea typeface="MiSans Normal" panose="00000600000000000000" charset="-122"/>
              </a:rPr>
              <a:t>·SeeDance-1.0– </a:t>
            </a:r>
            <a:r>
              <a:rPr lang="zh-CN" altLang="en-US" sz="4705" i="1" dirty="0">
                <a:solidFill>
                  <a:prstClr val="white"/>
                </a:solidFill>
                <a:latin typeface="MiSans Normal" panose="00000600000000000000" charset="-122"/>
                <a:ea typeface="MiSans Normal" panose="00000600000000000000" charset="-122"/>
              </a:rPr>
              <a:t>多镜头一致性</a:t>
            </a:r>
          </a:p>
        </p:txBody>
      </p:sp>
      <p:sp>
        <p:nvSpPr>
          <p:cNvPr id="5" name="文本框 4">
            <a:extLst>
              <a:ext uri="{FF2B5EF4-FFF2-40B4-BE49-F238E27FC236}">
                <a16:creationId xmlns:a16="http://schemas.microsoft.com/office/drawing/2014/main" id="{941F1A80-4FE8-5A40-A283-1B1C1ACF7199}"/>
              </a:ext>
            </a:extLst>
          </p:cNvPr>
          <p:cNvSpPr txBox="1"/>
          <p:nvPr/>
        </p:nvSpPr>
        <p:spPr>
          <a:xfrm>
            <a:off x="6930760" y="8012345"/>
            <a:ext cx="6759888" cy="2698687"/>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全景固定镜头，缓慢右移。镜头从隆中村口全景开始，展现老槐树和劳作的农夫，然后平稳向右平移，聚焦到骑马的刘备、关羽、张飞三人。刘备勒住马缰，身体微微前倾，右手向前方田埂上的农夫拱手，嘴巴张开说话。关羽、张飞在后方保持骑马姿势，张飞轻轻调整缰绳。背景中一位农夫直起身，擦了擦额头的汗，望向刘备方向准备回应。国风漫画风格，画面流畅，通过人物动作展现询问场景的互动感。</a:t>
            </a:r>
            <a:endParaRPr lang="zh-CN" altLang="en-US" sz="2117" dirty="0">
              <a:solidFill>
                <a:schemeClr val="bg1"/>
              </a:solidFill>
              <a:latin typeface="苹方-简"/>
              <a:ea typeface="MiSans Normal" panose="00000600000000000000"/>
            </a:endParaRPr>
          </a:p>
        </p:txBody>
      </p:sp>
      <p:sp>
        <p:nvSpPr>
          <p:cNvPr id="6" name="文本框 5">
            <a:extLst>
              <a:ext uri="{FF2B5EF4-FFF2-40B4-BE49-F238E27FC236}">
                <a16:creationId xmlns:a16="http://schemas.microsoft.com/office/drawing/2014/main" id="{47642778-AC30-B496-7C66-50A25FDFD66B}"/>
              </a:ext>
            </a:extLst>
          </p:cNvPr>
          <p:cNvSpPr txBox="1"/>
          <p:nvPr/>
        </p:nvSpPr>
        <p:spPr>
          <a:xfrm>
            <a:off x="14127627" y="8012345"/>
            <a:ext cx="6784470" cy="2698687"/>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中景固定镜头，轻微聚焦变化。镜头聚焦刘备，他对书童拱手，嘴巴张开说话，眼中失落一闪而过。书童低头倾听，点头回应。镜头右侧模糊区域清晰化，展现张飞刚要上前开口，关羽伸手轻轻拉住张飞的手臂，用眼神示意他不要冲动。张飞表情不满，嘴巴动了动最终没说话。背景中的茅庐和竹篱保持静态。国风漫画风格，通过聚焦变化和人物小动作，展现刘备的稳重和关张的性格差异。</a:t>
            </a:r>
            <a:endParaRPr lang="zh-CN" altLang="en-US" sz="2117" dirty="0">
              <a:solidFill>
                <a:schemeClr val="bg1"/>
              </a:solidFill>
              <a:latin typeface="苹方-简"/>
              <a:ea typeface="MiSans Normal" panose="00000600000000000000"/>
            </a:endParaRPr>
          </a:p>
        </p:txBody>
      </p:sp>
      <p:sp>
        <p:nvSpPr>
          <p:cNvPr id="8" name="文本框 7">
            <a:extLst>
              <a:ext uri="{FF2B5EF4-FFF2-40B4-BE49-F238E27FC236}">
                <a16:creationId xmlns:a16="http://schemas.microsoft.com/office/drawing/2014/main" id="{3F7D1EA8-8F8D-3B18-54CB-DA129390A85A}"/>
              </a:ext>
            </a:extLst>
          </p:cNvPr>
          <p:cNvSpPr txBox="1"/>
          <p:nvPr/>
        </p:nvSpPr>
        <p:spPr>
          <a:xfrm>
            <a:off x="21139248" y="8012345"/>
            <a:ext cx="6829789" cy="2372894"/>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中景固定镜头，轻微仰拍。镜头从三人骑马的雪地古道场景开始，轻微仰拍，聚焦刘备。刘备回头看着张飞，嘴巴张开说话，语气诚恳。关羽在右侧颔首，右手握缰，左手自然下垂。张飞低头，眉头微松，表情从不满转为无奈。雪花持续飘落，落在三人的披风上，融化成小水珠。背景中古道延伸向远方，两旁树木枝干清晰。国风漫画风格，通过仰拍突出刘备的坚定，展现求贤的诚心。</a:t>
            </a:r>
            <a:endParaRPr lang="zh-CN" altLang="en-US" sz="2117" dirty="0">
              <a:solidFill>
                <a:schemeClr val="bg1"/>
              </a:solidFill>
              <a:latin typeface="苹方-简"/>
              <a:ea typeface="MiSans Normal" panose="00000600000000000000"/>
            </a:endParaRPr>
          </a:p>
        </p:txBody>
      </p:sp>
      <p:sp>
        <p:nvSpPr>
          <p:cNvPr id="10" name="文本框 9">
            <a:extLst>
              <a:ext uri="{FF2B5EF4-FFF2-40B4-BE49-F238E27FC236}">
                <a16:creationId xmlns:a16="http://schemas.microsoft.com/office/drawing/2014/main" id="{061388FC-D4A3-0559-A10B-C14141A8328D}"/>
              </a:ext>
            </a:extLst>
          </p:cNvPr>
          <p:cNvSpPr txBox="1"/>
          <p:nvPr/>
        </p:nvSpPr>
        <p:spPr>
          <a:xfrm>
            <a:off x="28296120" y="8012345"/>
            <a:ext cx="6829785" cy="2372894"/>
          </a:xfrm>
          <a:prstGeom prst="rect">
            <a:avLst/>
          </a:prstGeom>
          <a:noFill/>
        </p:spPr>
        <p:txBody>
          <a:bodyPr wrap="square" rtlCol="0">
            <a:spAutoFit/>
          </a:bodyPr>
          <a:lstStyle/>
          <a:p>
            <a:pPr defTabSz="1075609">
              <a:defRPr/>
            </a:pPr>
            <a:r>
              <a:rPr lang="zh-CN" altLang="en-US" sz="2117" dirty="0">
                <a:solidFill>
                  <a:schemeClr val="bg1"/>
                </a:solidFill>
                <a:latin typeface="PingFang SC" panose="020B0400000000000000" pitchFamily="34" charset="-122"/>
                <a:ea typeface="PingFang SC" panose="020B0400000000000000" pitchFamily="34" charset="-122"/>
              </a:rPr>
              <a:t>中景缓慢推进。镜头从覆雪的竹林开始，缓慢推进至茅庐院门口。诸葛均停下手中扫帚，对前来的刘备三人拱手，嘴巴张开说话。刘备上前一步，同样拱手回应，身体微微前倾，眼中期待。关羽站在刘备身侧，点头致意；张飞双手抱胸，脚在雪地上轻轻跺了跺。背景中竹林积雪清晰，竹叶上的雪花偶尔飘落。国风漫画风格，通过镜头推进和人物动作，展现二次拜访的场景。</a:t>
            </a:r>
            <a:endParaRPr lang="zh-CN" altLang="en-US" sz="2117" dirty="0">
              <a:solidFill>
                <a:schemeClr val="bg1"/>
              </a:solidFill>
              <a:latin typeface="苹方-简"/>
              <a:ea typeface="MiSans Normal" panose="00000600000000000000"/>
            </a:endParaRPr>
          </a:p>
        </p:txBody>
      </p:sp>
      <p:sp>
        <p:nvSpPr>
          <p:cNvPr id="20" name="箭头: V 形 66">
            <a:extLst>
              <a:ext uri="{FF2B5EF4-FFF2-40B4-BE49-F238E27FC236}">
                <a16:creationId xmlns:a16="http://schemas.microsoft.com/office/drawing/2014/main" id="{77F78628-DB20-128E-6BE2-75DB7B550076}"/>
              </a:ext>
            </a:extLst>
          </p:cNvPr>
          <p:cNvSpPr/>
          <p:nvPr>
            <p:custDataLst>
              <p:tags r:id="rId2"/>
            </p:custDataLst>
          </p:nvPr>
        </p:nvSpPr>
        <p:spPr>
          <a:xfrm>
            <a:off x="1277369" y="1813496"/>
            <a:ext cx="3777752" cy="450819"/>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r>
              <a:rPr lang="zh-CN" altLang="en-US" sz="2117" b="1" dirty="0">
                <a:gradFill>
                  <a:gsLst>
                    <a:gs pos="0">
                      <a:srgbClr val="C575B9"/>
                    </a:gs>
                    <a:gs pos="37000">
                      <a:srgbClr val="FFFFFF"/>
                    </a:gs>
                    <a:gs pos="100000">
                      <a:srgbClr val="FFFFFF"/>
                    </a:gs>
                  </a:gsLst>
                  <a:lin ang="10800000" scaled="0"/>
                </a:gradFill>
                <a:latin typeface="苹方-简"/>
                <a:ea typeface="MiSans Normal" panose="00000600000000000000"/>
                <a:sym typeface="Arial" panose="020B0604020202020204" pitchFamily="34" charset="0"/>
              </a:rPr>
              <a:t>分镜图输入</a:t>
            </a:r>
          </a:p>
        </p:txBody>
      </p:sp>
      <p:sp>
        <p:nvSpPr>
          <p:cNvPr id="21" name="箭头: V 形 66">
            <a:extLst>
              <a:ext uri="{FF2B5EF4-FFF2-40B4-BE49-F238E27FC236}">
                <a16:creationId xmlns:a16="http://schemas.microsoft.com/office/drawing/2014/main" id="{24C20DF5-9B3F-6E30-68BA-7FB4B4F75C90}"/>
              </a:ext>
            </a:extLst>
          </p:cNvPr>
          <p:cNvSpPr/>
          <p:nvPr>
            <p:custDataLst>
              <p:tags r:id="rId3"/>
            </p:custDataLst>
          </p:nvPr>
        </p:nvSpPr>
        <p:spPr>
          <a:xfrm>
            <a:off x="14080869" y="2960452"/>
            <a:ext cx="13836349" cy="463301"/>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自然语言描述画面内容（主体</a:t>
            </a:r>
            <a:r>
              <a:rPr lang="en-US" altLang="zh-CN"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行为</a:t>
            </a:r>
            <a:r>
              <a:rPr lang="en-US" altLang="zh-CN"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a:t>
            </a:r>
            <a:r>
              <a:rPr lang="zh-CN" altLang="en-US" sz="2117" b="1" dirty="0">
                <a:gradFill>
                  <a:gsLst>
                    <a:gs pos="0">
                      <a:srgbClr val="C575B9"/>
                    </a:gs>
                    <a:gs pos="37000">
                      <a:srgbClr val="FFFFFF"/>
                    </a:gs>
                    <a:gs pos="100000">
                      <a:srgbClr val="FFFFFF"/>
                    </a:gs>
                  </a:gsLst>
                  <a:lin ang="10800000" scaled="0"/>
                </a:gradFill>
                <a:latin typeface="苹方-简"/>
                <a:ea typeface="MiSans Medium" panose="00000600000000000000" charset="-122"/>
                <a:sym typeface="Arial" panose="020B0604020202020204" pitchFamily="34" charset="0"/>
              </a:rPr>
              <a:t>环境等），用短词语描述画面美学（风格、色彩、光影、构图等）</a:t>
            </a:r>
          </a:p>
        </p:txBody>
      </p:sp>
      <p:cxnSp>
        <p:nvCxnSpPr>
          <p:cNvPr id="17" name="直接连接符 16">
            <a:extLst>
              <a:ext uri="{FF2B5EF4-FFF2-40B4-BE49-F238E27FC236}">
                <a16:creationId xmlns:a16="http://schemas.microsoft.com/office/drawing/2014/main" id="{1BDF4787-C0B2-7508-CFD7-880064BBEAD8}"/>
              </a:ext>
            </a:extLst>
          </p:cNvPr>
          <p:cNvCxnSpPr>
            <a:cxnSpLocks/>
          </p:cNvCxnSpPr>
          <p:nvPr/>
        </p:nvCxnSpPr>
        <p:spPr>
          <a:xfrm>
            <a:off x="13987763" y="4036121"/>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0" name="直接连接符 39">
            <a:extLst>
              <a:ext uri="{FF2B5EF4-FFF2-40B4-BE49-F238E27FC236}">
                <a16:creationId xmlns:a16="http://schemas.microsoft.com/office/drawing/2014/main" id="{3FA2171E-208C-3339-0B1C-68F8CA23EBE9}"/>
              </a:ext>
            </a:extLst>
          </p:cNvPr>
          <p:cNvCxnSpPr>
            <a:cxnSpLocks/>
          </p:cNvCxnSpPr>
          <p:nvPr/>
        </p:nvCxnSpPr>
        <p:spPr>
          <a:xfrm>
            <a:off x="21084607" y="4209793"/>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1" name="直接连接符 40">
            <a:extLst>
              <a:ext uri="{FF2B5EF4-FFF2-40B4-BE49-F238E27FC236}">
                <a16:creationId xmlns:a16="http://schemas.microsoft.com/office/drawing/2014/main" id="{C95DBA28-E30E-F70B-1DA5-2428B564F406}"/>
              </a:ext>
            </a:extLst>
          </p:cNvPr>
          <p:cNvCxnSpPr>
            <a:cxnSpLocks/>
          </p:cNvCxnSpPr>
          <p:nvPr/>
        </p:nvCxnSpPr>
        <p:spPr>
          <a:xfrm>
            <a:off x="28144150" y="4175646"/>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2" name="直接连接符 10">
            <a:extLst>
              <a:ext uri="{FF2B5EF4-FFF2-40B4-BE49-F238E27FC236}">
                <a16:creationId xmlns:a16="http://schemas.microsoft.com/office/drawing/2014/main" id="{C0C72AFC-F970-1866-DCD4-1DFAB7CF0FB3}"/>
              </a:ext>
            </a:extLst>
          </p:cNvPr>
          <p:cNvCxnSpPr>
            <a:cxnSpLocks/>
          </p:cNvCxnSpPr>
          <p:nvPr/>
        </p:nvCxnSpPr>
        <p:spPr>
          <a:xfrm flipH="1">
            <a:off x="12034792" y="868378"/>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3" name="v1">
            <a:hlinkClick r:id="" action="ppaction://media"/>
            <a:extLst>
              <a:ext uri="{FF2B5EF4-FFF2-40B4-BE49-F238E27FC236}">
                <a16:creationId xmlns:a16="http://schemas.microsoft.com/office/drawing/2014/main" id="{39C15B84-3EAE-9BFA-14C9-573C16428788}"/>
              </a:ext>
            </a:extLst>
          </p:cNvPr>
          <p:cNvPicPr>
            <a:picLocks noChangeAspect="1"/>
          </p:cNvPicPr>
          <p:nvPr>
            <a:videoFile r:link="rId5"/>
            <p:extLst>
              <p:ext uri="{DAA4B4D4-6D71-4841-9C94-3DE7FCFB9230}">
                <p14:media xmlns:p14="http://schemas.microsoft.com/office/powerpoint/2010/main" r:embed="rId4"/>
              </p:ext>
            </p:extLst>
          </p:nvPr>
        </p:nvPicPr>
        <p:blipFill>
          <a:blip r:embed="rId15"/>
          <a:stretch>
            <a:fillRect/>
          </a:stretch>
        </p:blipFill>
        <p:spPr>
          <a:xfrm>
            <a:off x="6995232" y="3730783"/>
            <a:ext cx="6756483" cy="3811349"/>
          </a:xfrm>
          <a:prstGeom prst="rect">
            <a:avLst/>
          </a:prstGeom>
        </p:spPr>
      </p:pic>
      <p:pic>
        <p:nvPicPr>
          <p:cNvPr id="11" name="v5">
            <a:hlinkClick r:id="" action="ppaction://media"/>
            <a:extLst>
              <a:ext uri="{FF2B5EF4-FFF2-40B4-BE49-F238E27FC236}">
                <a16:creationId xmlns:a16="http://schemas.microsoft.com/office/drawing/2014/main" id="{65F080EC-05C7-3968-AE8A-77B7FC0F03C0}"/>
              </a:ext>
            </a:extLst>
          </p:cNvPr>
          <p:cNvPicPr>
            <a:picLocks noChangeAspect="1"/>
          </p:cNvPicPr>
          <p:nvPr>
            <a:videoFile r:link="rId7"/>
            <p:extLst>
              <p:ext uri="{DAA4B4D4-6D71-4841-9C94-3DE7FCFB9230}">
                <p14:media xmlns:p14="http://schemas.microsoft.com/office/powerpoint/2010/main" r:embed="rId6"/>
              </p:ext>
            </p:extLst>
          </p:nvPr>
        </p:nvPicPr>
        <p:blipFill>
          <a:blip r:embed="rId16"/>
          <a:stretch>
            <a:fillRect/>
          </a:stretch>
        </p:blipFill>
        <p:spPr>
          <a:xfrm>
            <a:off x="14183136" y="3730783"/>
            <a:ext cx="6756483" cy="3811349"/>
          </a:xfrm>
          <a:prstGeom prst="rect">
            <a:avLst/>
          </a:prstGeom>
        </p:spPr>
      </p:pic>
      <p:pic>
        <p:nvPicPr>
          <p:cNvPr id="14" name="v7">
            <a:hlinkClick r:id="" action="ppaction://media"/>
            <a:extLst>
              <a:ext uri="{FF2B5EF4-FFF2-40B4-BE49-F238E27FC236}">
                <a16:creationId xmlns:a16="http://schemas.microsoft.com/office/drawing/2014/main" id="{CB506F30-A7AD-39A2-5EFC-B629C022FE72}"/>
              </a:ext>
            </a:extLst>
          </p:cNvPr>
          <p:cNvPicPr>
            <a:picLocks noChangeAspect="1"/>
          </p:cNvPicPr>
          <p:nvPr>
            <a:videoFile r:link="rId9"/>
            <p:extLst>
              <p:ext uri="{DAA4B4D4-6D71-4841-9C94-3DE7FCFB9230}">
                <p14:media xmlns:p14="http://schemas.microsoft.com/office/powerpoint/2010/main" r:embed="rId8"/>
              </p:ext>
            </p:extLst>
          </p:nvPr>
        </p:nvPicPr>
        <p:blipFill>
          <a:blip r:embed="rId17"/>
          <a:stretch>
            <a:fillRect/>
          </a:stretch>
        </p:blipFill>
        <p:spPr>
          <a:xfrm>
            <a:off x="21246097" y="3730783"/>
            <a:ext cx="6756483" cy="3811349"/>
          </a:xfrm>
          <a:prstGeom prst="rect">
            <a:avLst/>
          </a:prstGeom>
        </p:spPr>
      </p:pic>
      <p:pic>
        <p:nvPicPr>
          <p:cNvPr id="16" name="v8">
            <a:hlinkClick r:id="" action="ppaction://media"/>
            <a:extLst>
              <a:ext uri="{FF2B5EF4-FFF2-40B4-BE49-F238E27FC236}">
                <a16:creationId xmlns:a16="http://schemas.microsoft.com/office/drawing/2014/main" id="{ABC4BC60-EF1E-3818-495F-18B3B123CB70}"/>
              </a:ext>
            </a:extLst>
          </p:cNvPr>
          <p:cNvPicPr>
            <a:picLocks noChangeAspect="1"/>
          </p:cNvPicPr>
          <p:nvPr>
            <a:videoFile r:link="rId11"/>
            <p:extLst>
              <p:ext uri="{DAA4B4D4-6D71-4841-9C94-3DE7FCFB9230}">
                <p14:media xmlns:p14="http://schemas.microsoft.com/office/powerpoint/2010/main" r:embed="rId10"/>
              </p:ext>
            </p:extLst>
          </p:nvPr>
        </p:nvPicPr>
        <p:blipFill>
          <a:blip r:embed="rId18"/>
          <a:stretch>
            <a:fillRect/>
          </a:stretch>
        </p:blipFill>
        <p:spPr>
          <a:xfrm>
            <a:off x="28316077" y="3730783"/>
            <a:ext cx="6756483" cy="3811349"/>
          </a:xfrm>
          <a:prstGeom prst="rect">
            <a:avLst/>
          </a:prstGeom>
        </p:spPr>
      </p:pic>
      <p:sp>
        <p:nvSpPr>
          <p:cNvPr id="22" name="文本框 21">
            <a:extLst>
              <a:ext uri="{FF2B5EF4-FFF2-40B4-BE49-F238E27FC236}">
                <a16:creationId xmlns:a16="http://schemas.microsoft.com/office/drawing/2014/main" id="{222CB192-AED1-5C7B-0218-35E10FAADA29}"/>
              </a:ext>
            </a:extLst>
          </p:cNvPr>
          <p:cNvSpPr txBox="1"/>
          <p:nvPr/>
        </p:nvSpPr>
        <p:spPr>
          <a:xfrm>
            <a:off x="6995233" y="10878682"/>
            <a:ext cx="6464701" cy="1069716"/>
          </a:xfrm>
          <a:prstGeom prst="rect">
            <a:avLst/>
          </a:prstGeom>
          <a:noFill/>
        </p:spPr>
        <p:txBody>
          <a:bodyPr wrap="square">
            <a:spAutoFit/>
          </a:bodyPr>
          <a:lstStyle/>
          <a:p>
            <a:r>
              <a:rPr lang="zh-CN" altLang="en-US" sz="2117" dirty="0">
                <a:solidFill>
                  <a:schemeClr val="bg1"/>
                </a:solidFill>
              </a:rPr>
              <a:t>对白：敢问老丈，卧龙先生诸葛亮的茅庐，往何处走？</a:t>
            </a:r>
            <a:endParaRPr lang="en-US" altLang="zh-CN" sz="2117" dirty="0">
              <a:solidFill>
                <a:schemeClr val="bg1"/>
              </a:solidFill>
            </a:endParaRPr>
          </a:p>
          <a:p>
            <a:r>
              <a:rPr lang="zh-CN" altLang="en-US" sz="2117" dirty="0">
                <a:solidFill>
                  <a:schemeClr val="bg1"/>
                </a:solidFill>
              </a:rPr>
              <a:t>音色：</a:t>
            </a:r>
            <a:r>
              <a:rPr lang="en-US" altLang="zh-CN" sz="2117" dirty="0">
                <a:solidFill>
                  <a:schemeClr val="bg1"/>
                </a:solidFill>
              </a:rPr>
              <a:t>7426720361753952293</a:t>
            </a:r>
          </a:p>
          <a:p>
            <a:r>
              <a:rPr lang="zh-CN" altLang="en-US" sz="2117" dirty="0">
                <a:solidFill>
                  <a:schemeClr val="bg1"/>
                </a:solidFill>
              </a:rPr>
              <a:t>语速：</a:t>
            </a:r>
            <a:r>
              <a:rPr lang="en-US" altLang="zh-CN" sz="2117" dirty="0">
                <a:solidFill>
                  <a:schemeClr val="bg1"/>
                </a:solidFill>
              </a:rPr>
              <a:t>1.2</a:t>
            </a:r>
            <a:endParaRPr lang="zh-CN" altLang="en-US" sz="2117" dirty="0">
              <a:solidFill>
                <a:schemeClr val="bg1"/>
              </a:solidFill>
            </a:endParaRPr>
          </a:p>
        </p:txBody>
      </p:sp>
      <p:sp>
        <p:nvSpPr>
          <p:cNvPr id="24" name="文本框 23">
            <a:extLst>
              <a:ext uri="{FF2B5EF4-FFF2-40B4-BE49-F238E27FC236}">
                <a16:creationId xmlns:a16="http://schemas.microsoft.com/office/drawing/2014/main" id="{8D22EDB4-8B7A-99C5-337C-028224E4A48E}"/>
              </a:ext>
            </a:extLst>
          </p:cNvPr>
          <p:cNvSpPr txBox="1"/>
          <p:nvPr/>
        </p:nvSpPr>
        <p:spPr>
          <a:xfrm>
            <a:off x="13987764" y="10878683"/>
            <a:ext cx="6784469" cy="1721305"/>
          </a:xfrm>
          <a:prstGeom prst="rect">
            <a:avLst/>
          </a:prstGeom>
          <a:noFill/>
        </p:spPr>
        <p:txBody>
          <a:bodyPr wrap="square">
            <a:spAutoFit/>
          </a:bodyPr>
          <a:lstStyle/>
          <a:p>
            <a:r>
              <a:rPr lang="zh-CN" altLang="en-US" sz="2117" dirty="0">
                <a:solidFill>
                  <a:schemeClr val="bg1"/>
                </a:solidFill>
              </a:rPr>
              <a:t>对白：既如此，烦请先生归来后告知，刘备曾来拜访。我改日再来。</a:t>
            </a:r>
            <a:endParaRPr lang="en-US" altLang="zh-CN" sz="2117" dirty="0">
              <a:solidFill>
                <a:schemeClr val="bg1"/>
              </a:solidFill>
            </a:endParaRPr>
          </a:p>
          <a:p>
            <a:r>
              <a:rPr lang="zh-CN" altLang="en-US" sz="2117" dirty="0">
                <a:solidFill>
                  <a:schemeClr val="bg1"/>
                </a:solidFill>
              </a:rPr>
              <a:t>音色：</a:t>
            </a:r>
            <a:r>
              <a:rPr lang="en-US" altLang="zh-CN" sz="2117" dirty="0">
                <a:solidFill>
                  <a:schemeClr val="bg1"/>
                </a:solidFill>
              </a:rPr>
              <a:t>7426720361753952293</a:t>
            </a:r>
          </a:p>
          <a:p>
            <a:r>
              <a:rPr lang="zh-CN" altLang="en-US" sz="2117" dirty="0">
                <a:solidFill>
                  <a:schemeClr val="bg1"/>
                </a:solidFill>
              </a:rPr>
              <a:t>语速：</a:t>
            </a:r>
            <a:r>
              <a:rPr lang="en-US" altLang="zh-CN" sz="2117" dirty="0">
                <a:solidFill>
                  <a:schemeClr val="bg1"/>
                </a:solidFill>
              </a:rPr>
              <a:t>1.2</a:t>
            </a:r>
            <a:endParaRPr lang="zh-CN" altLang="en-US" sz="2117" dirty="0">
              <a:solidFill>
                <a:schemeClr val="bg1"/>
              </a:solidFill>
            </a:endParaRPr>
          </a:p>
          <a:p>
            <a:endParaRPr lang="zh-CN" altLang="en-US" sz="2117" dirty="0">
              <a:solidFill>
                <a:schemeClr val="bg1"/>
              </a:solidFill>
            </a:endParaRPr>
          </a:p>
        </p:txBody>
      </p:sp>
      <p:sp>
        <p:nvSpPr>
          <p:cNvPr id="26" name="文本框 25">
            <a:extLst>
              <a:ext uri="{FF2B5EF4-FFF2-40B4-BE49-F238E27FC236}">
                <a16:creationId xmlns:a16="http://schemas.microsoft.com/office/drawing/2014/main" id="{58FE5500-9C89-7BC4-D619-087B161993AF}"/>
              </a:ext>
            </a:extLst>
          </p:cNvPr>
          <p:cNvSpPr txBox="1"/>
          <p:nvPr/>
        </p:nvSpPr>
        <p:spPr>
          <a:xfrm>
            <a:off x="21139249" y="10878682"/>
            <a:ext cx="6777970" cy="1395510"/>
          </a:xfrm>
          <a:prstGeom prst="rect">
            <a:avLst/>
          </a:prstGeom>
          <a:noFill/>
        </p:spPr>
        <p:txBody>
          <a:bodyPr wrap="square">
            <a:spAutoFit/>
          </a:bodyPr>
          <a:lstStyle/>
          <a:p>
            <a:r>
              <a:rPr lang="zh-CN" altLang="en-US" sz="2117" dirty="0">
                <a:solidFill>
                  <a:schemeClr val="bg1"/>
                </a:solidFill>
              </a:rPr>
              <a:t>对白：三弟，求贤之道本就需诚心。卧龙先生乃旷世奇才，些许风雪算得了什么？</a:t>
            </a:r>
            <a:endParaRPr lang="en-US" altLang="zh-CN" sz="2117" dirty="0">
              <a:solidFill>
                <a:schemeClr val="bg1"/>
              </a:solidFill>
            </a:endParaRPr>
          </a:p>
          <a:p>
            <a:r>
              <a:rPr lang="zh-CN" altLang="en-US" sz="2117" dirty="0">
                <a:solidFill>
                  <a:schemeClr val="bg1"/>
                </a:solidFill>
              </a:rPr>
              <a:t>音色：</a:t>
            </a:r>
            <a:r>
              <a:rPr lang="en-US" altLang="zh-CN" sz="2117" dirty="0">
                <a:solidFill>
                  <a:schemeClr val="bg1"/>
                </a:solidFill>
              </a:rPr>
              <a:t>7426720361753952293</a:t>
            </a:r>
          </a:p>
          <a:p>
            <a:r>
              <a:rPr lang="zh-CN" altLang="en-US" sz="2117" dirty="0">
                <a:solidFill>
                  <a:schemeClr val="bg1"/>
                </a:solidFill>
              </a:rPr>
              <a:t>语速：</a:t>
            </a:r>
            <a:r>
              <a:rPr lang="en-US" altLang="zh-CN" sz="2117" dirty="0">
                <a:solidFill>
                  <a:schemeClr val="bg1"/>
                </a:solidFill>
              </a:rPr>
              <a:t>1.2</a:t>
            </a:r>
            <a:endParaRPr lang="zh-CN" altLang="en-US" sz="2117" dirty="0">
              <a:solidFill>
                <a:schemeClr val="bg1"/>
              </a:solidFill>
            </a:endParaRPr>
          </a:p>
        </p:txBody>
      </p:sp>
      <p:sp>
        <p:nvSpPr>
          <p:cNvPr id="29" name="文本框 28">
            <a:extLst>
              <a:ext uri="{FF2B5EF4-FFF2-40B4-BE49-F238E27FC236}">
                <a16:creationId xmlns:a16="http://schemas.microsoft.com/office/drawing/2014/main" id="{4D190EBD-E140-B3C8-FE51-D9FA359271D1}"/>
              </a:ext>
            </a:extLst>
          </p:cNvPr>
          <p:cNvSpPr txBox="1"/>
          <p:nvPr/>
        </p:nvSpPr>
        <p:spPr>
          <a:xfrm>
            <a:off x="28316078" y="10878683"/>
            <a:ext cx="5828733" cy="1395510"/>
          </a:xfrm>
          <a:prstGeom prst="rect">
            <a:avLst/>
          </a:prstGeom>
          <a:noFill/>
        </p:spPr>
        <p:txBody>
          <a:bodyPr wrap="square">
            <a:spAutoFit/>
          </a:bodyPr>
          <a:lstStyle/>
          <a:p>
            <a:r>
              <a:rPr lang="zh-CN" altLang="en-US" sz="2117" dirty="0">
                <a:solidFill>
                  <a:schemeClr val="bg1"/>
                </a:solidFill>
              </a:rPr>
              <a:t>对白：三位可是来找家兄的？家兄昨日回来了，只是今早又被崔州平先生邀去下棋了。</a:t>
            </a:r>
            <a:endParaRPr lang="en-US" altLang="zh-CN" sz="2117" dirty="0">
              <a:solidFill>
                <a:schemeClr val="bg1"/>
              </a:solidFill>
            </a:endParaRPr>
          </a:p>
          <a:p>
            <a:r>
              <a:rPr lang="zh-CN" altLang="en-US" sz="2117" dirty="0">
                <a:solidFill>
                  <a:schemeClr val="bg1"/>
                </a:solidFill>
              </a:rPr>
              <a:t>音色：</a:t>
            </a:r>
            <a:r>
              <a:rPr lang="en-US" altLang="zh-CN" sz="2117" dirty="0">
                <a:solidFill>
                  <a:schemeClr val="bg1"/>
                </a:solidFill>
              </a:rPr>
              <a:t>7524987545197871123</a:t>
            </a:r>
          </a:p>
          <a:p>
            <a:r>
              <a:rPr lang="zh-CN" altLang="en-US" sz="2117" dirty="0">
                <a:solidFill>
                  <a:schemeClr val="bg1"/>
                </a:solidFill>
              </a:rPr>
              <a:t>语速：</a:t>
            </a:r>
            <a:r>
              <a:rPr lang="en-US" altLang="zh-CN" sz="2117" dirty="0">
                <a:solidFill>
                  <a:schemeClr val="bg1"/>
                </a:solidFill>
              </a:rPr>
              <a:t>1.2</a:t>
            </a:r>
            <a:endParaRPr lang="zh-CN" altLang="en-US" sz="2117" dirty="0">
              <a:solidFill>
                <a:schemeClr val="bg1"/>
              </a:solidFill>
            </a:endParaRPr>
          </a:p>
        </p:txBody>
      </p:sp>
      <p:pic>
        <p:nvPicPr>
          <p:cNvPr id="4" name="图片 3" descr="一群人在骑马&#10;&#10;描述已自动生成">
            <a:extLst>
              <a:ext uri="{FF2B5EF4-FFF2-40B4-BE49-F238E27FC236}">
                <a16:creationId xmlns:a16="http://schemas.microsoft.com/office/drawing/2014/main" id="{97C24ECB-0F4F-FA4A-9D80-9582AAF74EEE}"/>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1179969" y="2446706"/>
            <a:ext cx="3974765" cy="2235805"/>
          </a:xfrm>
          <a:prstGeom prst="rect">
            <a:avLst/>
          </a:prstGeom>
        </p:spPr>
      </p:pic>
      <p:pic>
        <p:nvPicPr>
          <p:cNvPr id="12" name="图片 11" descr="图片包含 人, 户外, 建筑, 跳舞&#10;&#10;描述已自动生成">
            <a:extLst>
              <a:ext uri="{FF2B5EF4-FFF2-40B4-BE49-F238E27FC236}">
                <a16:creationId xmlns:a16="http://schemas.microsoft.com/office/drawing/2014/main" id="{0269C501-1674-1FFF-64E7-870A16533146}"/>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1178862" y="4833470"/>
            <a:ext cx="3974765" cy="2235805"/>
          </a:xfrm>
          <a:prstGeom prst="rect">
            <a:avLst/>
          </a:prstGeom>
        </p:spPr>
      </p:pic>
      <p:sp>
        <p:nvSpPr>
          <p:cNvPr id="15" name="任意多边形: 形状 59">
            <a:extLst>
              <a:ext uri="{FF2B5EF4-FFF2-40B4-BE49-F238E27FC236}">
                <a16:creationId xmlns:a16="http://schemas.microsoft.com/office/drawing/2014/main" id="{7826C1D7-A1A0-C559-B038-02EB465BF883}"/>
              </a:ext>
            </a:extLst>
          </p:cNvPr>
          <p:cNvSpPr/>
          <p:nvPr/>
        </p:nvSpPr>
        <p:spPr>
          <a:xfrm rot="5400000">
            <a:off x="4680266" y="6217336"/>
            <a:ext cx="2579610" cy="1823800"/>
          </a:xfrm>
          <a:custGeom>
            <a:avLst/>
            <a:gdLst>
              <a:gd name="connsiteX0" fmla="*/ 11193120 w 22386572"/>
              <a:gd name="connsiteY0" fmla="*/ 0 h 7516610"/>
              <a:gd name="connsiteX1" fmla="*/ 11193286 w 22386572"/>
              <a:gd name="connsiteY1" fmla="*/ 249 h 7516610"/>
              <a:gd name="connsiteX2" fmla="*/ 11193451 w 22386572"/>
              <a:gd name="connsiteY2" fmla="*/ 0 h 7516610"/>
              <a:gd name="connsiteX3" fmla="*/ 11900791 w 22386572"/>
              <a:gd name="connsiteY3" fmla="*/ 1061363 h 7516610"/>
              <a:gd name="connsiteX4" fmla="*/ 11547120 w 22386572"/>
              <a:gd name="connsiteY4" fmla="*/ 1061363 h 7516610"/>
              <a:gd name="connsiteX5" fmla="*/ 22386572 w 22386572"/>
              <a:gd name="connsiteY5" fmla="*/ 7461105 h 7516610"/>
              <a:gd name="connsiteX6" fmla="*/ 11195983 w 22386572"/>
              <a:gd name="connsiteY6" fmla="*/ 7516583 h 7516610"/>
              <a:gd name="connsiteX7" fmla="*/ 11195983 w 22386572"/>
              <a:gd name="connsiteY7" fmla="*/ 7516610 h 7516610"/>
              <a:gd name="connsiteX8" fmla="*/ 11193286 w 22386572"/>
              <a:gd name="connsiteY8" fmla="*/ 7516597 h 7516610"/>
              <a:gd name="connsiteX9" fmla="*/ 11190588 w 22386572"/>
              <a:gd name="connsiteY9" fmla="*/ 7516610 h 7516610"/>
              <a:gd name="connsiteX10" fmla="*/ 11190588 w 22386572"/>
              <a:gd name="connsiteY10" fmla="*/ 7516583 h 7516610"/>
              <a:gd name="connsiteX11" fmla="*/ 0 w 22386572"/>
              <a:gd name="connsiteY11" fmla="*/ 7461105 h 7516610"/>
              <a:gd name="connsiteX12" fmla="*/ 10839451 w 22386572"/>
              <a:gd name="connsiteY12" fmla="*/ 1061363 h 7516610"/>
              <a:gd name="connsiteX13" fmla="*/ 10485780 w 22386572"/>
              <a:gd name="connsiteY13" fmla="*/ 1061363 h 7516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751" h="8619">
                <a:moveTo>
                  <a:pt x="6375" y="0"/>
                </a:moveTo>
                <a:lnTo>
                  <a:pt x="6375" y="0"/>
                </a:lnTo>
                <a:lnTo>
                  <a:pt x="6376" y="0"/>
                </a:lnTo>
                <a:lnTo>
                  <a:pt x="7490" y="1671"/>
                </a:lnTo>
                <a:lnTo>
                  <a:pt x="6933" y="1671"/>
                </a:lnTo>
                <a:cubicBezTo>
                  <a:pt x="7816" y="5194"/>
                  <a:pt x="9711" y="7193"/>
                  <a:pt x="12720" y="8605"/>
                </a:cubicBezTo>
                <a:lnTo>
                  <a:pt x="12751" y="8619"/>
                </a:lnTo>
                <a:lnTo>
                  <a:pt x="0" y="8619"/>
                </a:lnTo>
                <a:lnTo>
                  <a:pt x="31" y="8605"/>
                </a:lnTo>
                <a:cubicBezTo>
                  <a:pt x="3040" y="7193"/>
                  <a:pt x="4935" y="5194"/>
                  <a:pt x="5818" y="1671"/>
                </a:cubicBezTo>
                <a:lnTo>
                  <a:pt x="5261" y="1671"/>
                </a:lnTo>
                <a:lnTo>
                  <a:pt x="6375" y="0"/>
                </a:lnTo>
                <a:close/>
              </a:path>
            </a:pathLst>
          </a:custGeom>
          <a:gradFill flip="none" rotWithShape="1">
            <a:gsLst>
              <a:gs pos="0">
                <a:srgbClr val="262EAB">
                  <a:alpha val="0"/>
                </a:srgbClr>
              </a:gs>
              <a:gs pos="100000">
                <a:srgbClr val="E98BD8"/>
              </a:gs>
            </a:gsLst>
            <a:lin ang="16200000" scaled="0"/>
            <a:tileRect/>
          </a:gradFill>
          <a:ln w="12700" cap="flat" cmpd="sng" algn="ctr">
            <a:noFill/>
            <a:prstDash val="solid"/>
            <a:miter lim="800000"/>
          </a:ln>
          <a:effectLst/>
        </p:spPr>
        <p:txBody>
          <a:bodyPr wrap="none" rtlCol="0" anchor="ctr">
            <a:noAutofit/>
          </a:bodyPr>
          <a:lstStyle/>
          <a:p>
            <a:pPr algn="ctr" defTabSz="1075609">
              <a:defRPr/>
            </a:pPr>
            <a:endParaRPr lang="zh-CN" altLang="en-US" sz="1412" kern="0" dirty="0">
              <a:latin typeface="方正兰亭黑简体" panose="02000000000000000000" pitchFamily="2" charset="-122"/>
              <a:ea typeface="方正兰亭黑简体" panose="02000000000000000000" pitchFamily="2" charset="-122"/>
            </a:endParaRPr>
          </a:p>
        </p:txBody>
      </p:sp>
      <p:pic>
        <p:nvPicPr>
          <p:cNvPr id="18" name="图片 17" descr="骑马的人们&#10;&#10;中度可信度描述已自动生成">
            <a:extLst>
              <a:ext uri="{FF2B5EF4-FFF2-40B4-BE49-F238E27FC236}">
                <a16:creationId xmlns:a16="http://schemas.microsoft.com/office/drawing/2014/main" id="{601BF506-3832-33FE-2FFE-98C659A0B7FF}"/>
              </a:ext>
            </a:extLst>
          </p:cNvPr>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1178864" y="7220233"/>
            <a:ext cx="3974765" cy="2235805"/>
          </a:xfrm>
          <a:prstGeom prst="rect">
            <a:avLst/>
          </a:prstGeom>
        </p:spPr>
      </p:pic>
      <p:pic>
        <p:nvPicPr>
          <p:cNvPr id="19" name="图片 18" descr="戴帽子的人在雪地里走的人们&#10;&#10;中度可信度描述已自动生成">
            <a:extLst>
              <a:ext uri="{FF2B5EF4-FFF2-40B4-BE49-F238E27FC236}">
                <a16:creationId xmlns:a16="http://schemas.microsoft.com/office/drawing/2014/main" id="{D3CA8BD0-EA53-0B19-ED4C-6DB6AF8427BB}"/>
              </a:ext>
            </a:extLst>
          </p:cNvPr>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1178864" y="9606997"/>
            <a:ext cx="3974765" cy="2235805"/>
          </a:xfrm>
          <a:prstGeom prst="rect">
            <a:avLst/>
          </a:prstGeom>
        </p:spPr>
      </p:pic>
      <p:pic>
        <p:nvPicPr>
          <p:cNvPr id="23" name="图片 22" descr="logo-01">
            <a:extLst>
              <a:ext uri="{FF2B5EF4-FFF2-40B4-BE49-F238E27FC236}">
                <a16:creationId xmlns:a16="http://schemas.microsoft.com/office/drawing/2014/main" id="{ACDDAE8F-D1F3-03AA-5C9C-EE53A46592A8}"/>
              </a:ext>
            </a:extLst>
          </p:cNvPr>
          <p:cNvPicPr>
            <a:picLocks noChangeAspect="1"/>
          </p:cNvPicPr>
          <p:nvPr/>
        </p:nvPicPr>
        <p:blipFill rotWithShape="1">
          <a:blip r:embed="rId23"/>
          <a:srcRect l="48701"/>
          <a:stretch/>
        </p:blipFill>
        <p:spPr>
          <a:xfrm>
            <a:off x="607936" y="441482"/>
            <a:ext cx="3081634" cy="746976"/>
          </a:xfrm>
          <a:prstGeom prst="rect">
            <a:avLst/>
          </a:prstGeom>
        </p:spPr>
      </p:pic>
    </p:spTree>
    <p:custDataLst>
      <p:tags r:id="rId1"/>
    </p:custDataLst>
    <p:extLst>
      <p:ext uri="{BB962C8B-B14F-4D97-AF65-F5344CB8AC3E}">
        <p14:creationId xmlns:p14="http://schemas.microsoft.com/office/powerpoint/2010/main" val="1457474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042" fill="hold"/>
                                        <p:tgtEl>
                                          <p:spTgt spid="3"/>
                                        </p:tgtEl>
                                      </p:cBhvr>
                                    </p:cmd>
                                  </p:childTnLst>
                                </p:cTn>
                              </p:par>
                            </p:childTnLst>
                          </p:cTn>
                        </p:par>
                        <p:par>
                          <p:cTn id="7" fill="hold">
                            <p:stCondLst>
                              <p:cond delay="5042"/>
                            </p:stCondLst>
                            <p:childTnLst>
                              <p:par>
                                <p:cTn id="8" presetID="1" presetClass="mediacall" presetSubtype="0" fill="hold" nodeType="afterEffect">
                                  <p:stCondLst>
                                    <p:cond delay="0"/>
                                  </p:stCondLst>
                                  <p:childTnLst>
                                    <p:cmd type="call" cmd="playFrom(0.0)">
                                      <p:cBhvr>
                                        <p:cTn id="9" dur="6042" fill="hold"/>
                                        <p:tgtEl>
                                          <p:spTgt spid="11"/>
                                        </p:tgtEl>
                                      </p:cBhvr>
                                    </p:cmd>
                                  </p:childTnLst>
                                </p:cTn>
                              </p:par>
                            </p:childTnLst>
                          </p:cTn>
                        </p:par>
                        <p:par>
                          <p:cTn id="10" fill="hold">
                            <p:stCondLst>
                              <p:cond delay="11084"/>
                            </p:stCondLst>
                            <p:childTnLst>
                              <p:par>
                                <p:cTn id="11" presetID="1" presetClass="mediacall" presetSubtype="0" fill="hold" nodeType="afterEffect">
                                  <p:stCondLst>
                                    <p:cond delay="0"/>
                                  </p:stCondLst>
                                  <p:childTnLst>
                                    <p:cmd type="call" cmd="playFrom(0.0)">
                                      <p:cBhvr>
                                        <p:cTn id="12" dur="7042" fill="hold"/>
                                        <p:tgtEl>
                                          <p:spTgt spid="14"/>
                                        </p:tgtEl>
                                      </p:cBhvr>
                                    </p:cmd>
                                  </p:childTnLst>
                                </p:cTn>
                              </p:par>
                            </p:childTnLst>
                          </p:cTn>
                        </p:par>
                        <p:par>
                          <p:cTn id="13" fill="hold">
                            <p:stCondLst>
                              <p:cond delay="18126"/>
                            </p:stCondLst>
                            <p:childTnLst>
                              <p:par>
                                <p:cTn id="14" presetID="1" presetClass="mediacall" presetSubtype="0" fill="hold" nodeType="afterEffect">
                                  <p:stCondLst>
                                    <p:cond delay="0"/>
                                  </p:stCondLst>
                                  <p:childTnLst>
                                    <p:cmd type="call" cmd="playFrom(0.0)">
                                      <p:cBhvr>
                                        <p:cTn id="15" dur="7042"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6" repeatCount="indefinite" fill="remove" display="0">
                  <p:stCondLst>
                    <p:cond delay="indefinite"/>
                  </p:stCondLst>
                </p:cTn>
                <p:tgtEl>
                  <p:spTgt spid="3"/>
                </p:tgtEl>
              </p:cMediaNode>
            </p:video>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3"/>
                                        </p:tgtEl>
                                      </p:cBhvr>
                                    </p:cmd>
                                  </p:childTnLst>
                                </p:cTn>
                              </p:par>
                            </p:childTnLst>
                          </p:cTn>
                        </p:par>
                      </p:childTnLst>
                    </p:cTn>
                  </p:par>
                </p:childTnLst>
              </p:cTn>
              <p:nextCondLst>
                <p:cond evt="onClick" delay="0">
                  <p:tgtEl>
                    <p:spTgt spid="3"/>
                  </p:tgtEl>
                </p:cond>
              </p:nextCondLst>
            </p:seq>
            <p:video>
              <p:cMediaNode vol="80000">
                <p:cTn id="22" fill="hold" display="0">
                  <p:stCondLst>
                    <p:cond delay="indefinite"/>
                  </p:stCondLst>
                </p:cTn>
                <p:tgtEl>
                  <p:spTgt spid="11"/>
                </p:tgtEl>
              </p:cMediaNode>
            </p:video>
            <p:seq concurrent="1" nextAc="seek">
              <p:cTn id="23" restart="whenNotActive" fill="hold" evtFilter="cancelBubble" nodeType="interactiveSeq">
                <p:stCondLst>
                  <p:cond evt="onClick" delay="0">
                    <p:tgtEl>
                      <p:spTgt spid="11"/>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11"/>
                                        </p:tgtEl>
                                      </p:cBhvr>
                                    </p:cmd>
                                  </p:childTnLst>
                                </p:cTn>
                              </p:par>
                            </p:childTnLst>
                          </p:cTn>
                        </p:par>
                      </p:childTnLst>
                    </p:cTn>
                  </p:par>
                </p:childTnLst>
              </p:cTn>
              <p:nextCondLst>
                <p:cond evt="onClick" delay="0">
                  <p:tgtEl>
                    <p:spTgt spid="11"/>
                  </p:tgtEl>
                </p:cond>
              </p:nextCondLst>
            </p:seq>
            <p:video>
              <p:cMediaNode vol="80000" mute="1">
                <p:cTn id="28" repeatCount="indefinite" fill="remove" display="0">
                  <p:stCondLst>
                    <p:cond delay="indefinite"/>
                  </p:stCondLst>
                </p:cTn>
                <p:tgtEl>
                  <p:spTgt spid="14"/>
                </p:tgtEl>
              </p:cMediaNode>
            </p:video>
            <p:seq concurrent="1" nextAc="seek">
              <p:cTn id="29" restart="whenNotActive" fill="hold" evtFilter="cancelBubble" nodeType="interactiveSeq">
                <p:stCondLst>
                  <p:cond evt="onClick" delay="0">
                    <p:tgtEl>
                      <p:spTgt spid="14"/>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14"/>
                                        </p:tgtEl>
                                      </p:cBhvr>
                                    </p:cmd>
                                  </p:childTnLst>
                                </p:cTn>
                              </p:par>
                            </p:childTnLst>
                          </p:cTn>
                        </p:par>
                      </p:childTnLst>
                    </p:cTn>
                  </p:par>
                </p:childTnLst>
              </p:cTn>
              <p:nextCondLst>
                <p:cond evt="onClick" delay="0">
                  <p:tgtEl>
                    <p:spTgt spid="14"/>
                  </p:tgtEl>
                </p:cond>
              </p:nextCondLst>
            </p:seq>
            <p:video>
              <p:cMediaNode vol="80000" mute="1">
                <p:cTn id="34" fill="hold" display="0">
                  <p:stCondLst>
                    <p:cond delay="indefinite"/>
                  </p:stCondLst>
                </p:cTn>
                <p:tgtEl>
                  <p:spTgt spid="16"/>
                </p:tgtEl>
              </p:cMediaNode>
            </p:video>
            <p:seq concurrent="1" nextAc="seek">
              <p:cTn id="35" restart="whenNotActive" fill="hold" evtFilter="cancelBubble" nodeType="interactiveSeq">
                <p:stCondLst>
                  <p:cond evt="onClick" delay="0">
                    <p:tgtEl>
                      <p:spTgt spid="16"/>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a:extLst>
            <a:ext uri="{FF2B5EF4-FFF2-40B4-BE49-F238E27FC236}">
              <a16:creationId xmlns:a16="http://schemas.microsoft.com/office/drawing/2014/main" id="{6F3AAA2A-D46D-0792-EF20-B6E883F9E388}"/>
            </a:ext>
          </a:extLst>
        </p:cNvPr>
        <p:cNvGrpSpPr/>
        <p:nvPr/>
      </p:nvGrpSpPr>
      <p:grpSpPr>
        <a:xfrm>
          <a:off x="0" y="0"/>
          <a:ext cx="0" cy="0"/>
          <a:chOff x="0" y="0"/>
          <a:chExt cx="0" cy="0"/>
        </a:xfrm>
      </p:grpSpPr>
      <p:pic>
        <p:nvPicPr>
          <p:cNvPr id="23" name="图片 22" descr="logo-01">
            <a:extLst>
              <a:ext uri="{FF2B5EF4-FFF2-40B4-BE49-F238E27FC236}">
                <a16:creationId xmlns:a16="http://schemas.microsoft.com/office/drawing/2014/main" id="{ACDDAE8F-D1F3-03AA-5C9C-EE53A46592A8}"/>
              </a:ext>
            </a:extLst>
          </p:cNvPr>
          <p:cNvPicPr>
            <a:picLocks noChangeAspect="1"/>
          </p:cNvPicPr>
          <p:nvPr/>
        </p:nvPicPr>
        <p:blipFill rotWithShape="1">
          <a:blip r:embed="rId5"/>
          <a:srcRect l="48701"/>
          <a:stretch/>
        </p:blipFill>
        <p:spPr>
          <a:xfrm>
            <a:off x="607936" y="441482"/>
            <a:ext cx="3081634" cy="746976"/>
          </a:xfrm>
          <a:prstGeom prst="rect">
            <a:avLst/>
          </a:prstGeom>
        </p:spPr>
      </p:pic>
      <p:sp>
        <p:nvSpPr>
          <p:cNvPr id="25" name="文本框 24">
            <a:extLst>
              <a:ext uri="{FF2B5EF4-FFF2-40B4-BE49-F238E27FC236}">
                <a16:creationId xmlns:a16="http://schemas.microsoft.com/office/drawing/2014/main" id="{B817CD49-DBB7-8B55-04BE-83963CD04A03}"/>
              </a:ext>
            </a:extLst>
          </p:cNvPr>
          <p:cNvSpPr txBox="1"/>
          <p:nvPr/>
        </p:nvSpPr>
        <p:spPr>
          <a:xfrm>
            <a:off x="8162727" y="5022721"/>
            <a:ext cx="21479073" cy="2554545"/>
          </a:xfrm>
          <a:prstGeom prst="rect">
            <a:avLst/>
          </a:prstGeom>
          <a:noFill/>
        </p:spPr>
        <p:txBody>
          <a:bodyPr wrap="square" rtlCol="0">
            <a:spAutoFit/>
          </a:bodyPr>
          <a:lstStyle/>
          <a:p>
            <a:pPr algn="ctr" defTabSz="1075609">
              <a:defRPr/>
            </a:pPr>
            <a:r>
              <a:rPr lang="en-US" altLang="zh-CN" sz="8000" i="1" dirty="0">
                <a:solidFill>
                  <a:prstClr val="white"/>
                </a:solidFill>
                <a:latin typeface="MiSans Normal" panose="00000600000000000000" charset="-122"/>
                <a:ea typeface="MiSans Normal" panose="00000600000000000000" charset="-122"/>
              </a:rPr>
              <a:t>SeeDance-1.0-Pro-fast</a:t>
            </a:r>
          </a:p>
          <a:p>
            <a:pPr algn="ctr" defTabSz="1075609">
              <a:defRPr/>
            </a:pPr>
            <a:r>
              <a:rPr lang="en-US" altLang="zh-CN" sz="8000" i="1" dirty="0">
                <a:solidFill>
                  <a:prstClr val="white"/>
                </a:solidFill>
                <a:latin typeface="MiSans Normal" panose="00000600000000000000" charset="-122"/>
                <a:ea typeface="MiSans Normal" panose="00000600000000000000" charset="-122"/>
              </a:rPr>
              <a:t>5</a:t>
            </a:r>
            <a:r>
              <a:rPr lang="zh-CN" altLang="en-US" sz="8000" i="1" dirty="0">
                <a:solidFill>
                  <a:prstClr val="white"/>
                </a:solidFill>
                <a:latin typeface="MiSans Normal" panose="00000600000000000000" charset="-122"/>
                <a:ea typeface="MiSans Normal" panose="00000600000000000000" charset="-122"/>
              </a:rPr>
              <a:t>秒 </a:t>
            </a:r>
            <a:r>
              <a:rPr lang="en-US" altLang="zh-CN" sz="8000" i="1" dirty="0">
                <a:solidFill>
                  <a:prstClr val="white"/>
                </a:solidFill>
                <a:latin typeface="MiSans Normal" panose="00000600000000000000" charset="-122"/>
                <a:ea typeface="MiSans Normal" panose="00000600000000000000" charset="-122"/>
              </a:rPr>
              <a:t>480P</a:t>
            </a:r>
            <a:r>
              <a:rPr lang="zh-CN" altLang="en-US" sz="8000" i="1" dirty="0">
                <a:solidFill>
                  <a:prstClr val="white"/>
                </a:solidFill>
                <a:latin typeface="MiSans Normal" panose="00000600000000000000" charset="-122"/>
                <a:ea typeface="MiSans Normal" panose="00000600000000000000" charset="-122"/>
              </a:rPr>
              <a:t> 视频成本仅</a:t>
            </a:r>
            <a:r>
              <a:rPr lang="en-US" altLang="zh-CN" sz="8000" i="1" dirty="0">
                <a:solidFill>
                  <a:prstClr val="white"/>
                </a:solidFill>
                <a:latin typeface="MiSans Normal" panose="00000600000000000000" charset="-122"/>
                <a:ea typeface="MiSans Normal" panose="00000600000000000000" charset="-122"/>
              </a:rPr>
              <a:t>0.2</a:t>
            </a:r>
            <a:r>
              <a:rPr lang="zh-CN" altLang="en-US" sz="8000" i="1" dirty="0">
                <a:solidFill>
                  <a:prstClr val="white"/>
                </a:solidFill>
                <a:latin typeface="MiSans Normal" panose="00000600000000000000" charset="-122"/>
                <a:ea typeface="MiSans Normal" panose="00000600000000000000" charset="-122"/>
              </a:rPr>
              <a:t>人民币 </a:t>
            </a:r>
            <a:r>
              <a:rPr lang="en-US" altLang="zh-CN" sz="8000" i="1" dirty="0">
                <a:solidFill>
                  <a:prstClr val="white"/>
                </a:solidFill>
                <a:latin typeface="MiSans Normal" panose="00000600000000000000" charset="-122"/>
                <a:ea typeface="MiSans Normal" panose="00000600000000000000" charset="-122"/>
              </a:rPr>
              <a:t>=</a:t>
            </a:r>
            <a:r>
              <a:rPr lang="zh-CN" altLang="en-US" sz="8000" i="1" dirty="0">
                <a:solidFill>
                  <a:prstClr val="white"/>
                </a:solidFill>
                <a:latin typeface="MiSans Normal" panose="00000600000000000000" charset="-122"/>
                <a:ea typeface="MiSans Normal" panose="00000600000000000000" charset="-122"/>
              </a:rPr>
              <a:t> </a:t>
            </a:r>
            <a:r>
              <a:rPr lang="en-US" altLang="zh-CN" sz="8000" i="1" dirty="0">
                <a:solidFill>
                  <a:prstClr val="white"/>
                </a:solidFill>
                <a:latin typeface="MiSans Normal" panose="00000600000000000000" charset="-122"/>
                <a:ea typeface="MiSans Normal" panose="00000600000000000000" charset="-122"/>
              </a:rPr>
              <a:t>0.028</a:t>
            </a:r>
            <a:r>
              <a:rPr lang="zh-CN" altLang="en-US" sz="8000" i="1" dirty="0">
                <a:solidFill>
                  <a:prstClr val="white"/>
                </a:solidFill>
                <a:latin typeface="MiSans Normal" panose="00000600000000000000" charset="-122"/>
                <a:ea typeface="MiSans Normal" panose="00000600000000000000" charset="-122"/>
              </a:rPr>
              <a:t> </a:t>
            </a:r>
            <a:r>
              <a:rPr lang="en-US" altLang="zh-CN" sz="8000" i="1" dirty="0">
                <a:solidFill>
                  <a:prstClr val="white"/>
                </a:solidFill>
                <a:latin typeface="MiSans Normal" panose="00000600000000000000" charset="-122"/>
                <a:ea typeface="MiSans Normal" panose="00000600000000000000" charset="-122"/>
              </a:rPr>
              <a:t>USD</a:t>
            </a:r>
            <a:r>
              <a:rPr lang="zh-CN" altLang="en-US" sz="8000" i="1" dirty="0">
                <a:solidFill>
                  <a:prstClr val="white"/>
                </a:solidFill>
                <a:latin typeface="MiSans Normal" panose="00000600000000000000" charset="-122"/>
                <a:ea typeface="MiSans Normal" panose="00000600000000000000" charset="-122"/>
              </a:rPr>
              <a:t> </a:t>
            </a:r>
          </a:p>
        </p:txBody>
      </p:sp>
    </p:spTree>
    <p:custDataLst>
      <p:tags r:id="rId1"/>
    </p:custDataLst>
    <p:extLst>
      <p:ext uri="{BB962C8B-B14F-4D97-AF65-F5344CB8AC3E}">
        <p14:creationId xmlns:p14="http://schemas.microsoft.com/office/powerpoint/2010/main" val="756501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a:extLst>
            <a:ext uri="{FF2B5EF4-FFF2-40B4-BE49-F238E27FC236}">
              <a16:creationId xmlns:a16="http://schemas.microsoft.com/office/drawing/2014/main" id="{EF6B515B-4117-FE68-0AE1-6B14DF34AED6}"/>
            </a:ext>
          </a:extLst>
        </p:cNvPr>
        <p:cNvGrpSpPr/>
        <p:nvPr/>
      </p:nvGrpSpPr>
      <p:grpSpPr>
        <a:xfrm>
          <a:off x="0" y="0"/>
          <a:ext cx="0" cy="0"/>
          <a:chOff x="0" y="0"/>
          <a:chExt cx="0" cy="0"/>
        </a:xfrm>
      </p:grpSpPr>
      <p:sp>
        <p:nvSpPr>
          <p:cNvPr id="43" name="圆角矩形 7">
            <a:extLst>
              <a:ext uri="{FF2B5EF4-FFF2-40B4-BE49-F238E27FC236}">
                <a16:creationId xmlns:a16="http://schemas.microsoft.com/office/drawing/2014/main" id="{A1F4AAE6-1FEA-A5C6-C022-8F106549598E}"/>
              </a:ext>
            </a:extLst>
          </p:cNvPr>
          <p:cNvSpPr/>
          <p:nvPr/>
        </p:nvSpPr>
        <p:spPr>
          <a:xfrm rot="5400000">
            <a:off x="2881568" y="3870666"/>
            <a:ext cx="6053691" cy="8097237"/>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9" name="文本框 8">
            <a:extLst>
              <a:ext uri="{FF2B5EF4-FFF2-40B4-BE49-F238E27FC236}">
                <a16:creationId xmlns:a16="http://schemas.microsoft.com/office/drawing/2014/main" id="{9AA2EF09-B1AF-1529-0980-CDDDAD521C57}"/>
              </a:ext>
            </a:extLst>
          </p:cNvPr>
          <p:cNvSpPr txBox="1"/>
          <p:nvPr/>
        </p:nvSpPr>
        <p:spPr>
          <a:xfrm>
            <a:off x="82055" y="890449"/>
            <a:ext cx="35912921"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分镜图片生成 </a:t>
            </a:r>
            <a:r>
              <a:rPr lang="en-US" altLang="zh-CN" sz="7058" dirty="0"/>
              <a:t>– </a:t>
            </a:r>
            <a:r>
              <a:rPr lang="zh-CN" altLang="en-US" sz="7058" dirty="0"/>
              <a:t>线稿上色</a:t>
            </a:r>
            <a:endParaRPr lang="en-US" altLang="zh-CN" sz="7058" dirty="0"/>
          </a:p>
        </p:txBody>
      </p:sp>
      <p:sp>
        <p:nvSpPr>
          <p:cNvPr id="13" name="文本框 12">
            <a:extLst>
              <a:ext uri="{FF2B5EF4-FFF2-40B4-BE49-F238E27FC236}">
                <a16:creationId xmlns:a16="http://schemas.microsoft.com/office/drawing/2014/main" id="{4FF4D389-36A8-7C42-81C8-CC74381794E8}"/>
              </a:ext>
            </a:extLst>
          </p:cNvPr>
          <p:cNvSpPr txBox="1"/>
          <p:nvPr/>
        </p:nvSpPr>
        <p:spPr>
          <a:xfrm>
            <a:off x="9912923" y="2603385"/>
            <a:ext cx="21529293" cy="816377"/>
          </a:xfrm>
          <a:prstGeom prst="rect">
            <a:avLst/>
          </a:prstGeom>
          <a:noFill/>
        </p:spPr>
        <p:txBody>
          <a:bodyPr wrap="square" rtlCol="0">
            <a:spAutoFit/>
          </a:bodyPr>
          <a:lstStyle/>
          <a:p>
            <a:r>
              <a:rPr lang="zh-CN" altLang="en-US" sz="4705" i="1" dirty="0">
                <a:solidFill>
                  <a:schemeClr val="bg1"/>
                </a:solidFill>
                <a:latin typeface="MiSans Normal" panose="00000600000000000000" charset="-122"/>
                <a:ea typeface="MiSans Normal" panose="00000600000000000000" charset="-122"/>
              </a:rPr>
              <a:t>豆包</a:t>
            </a:r>
            <a:r>
              <a:rPr lang="en-US" altLang="zh-CN" sz="4705" i="1" dirty="0">
                <a:solidFill>
                  <a:schemeClr val="bg1"/>
                </a:solidFill>
                <a:latin typeface="MiSans Normal" panose="00000600000000000000" charset="-122"/>
                <a:ea typeface="MiSans Normal" panose="00000600000000000000" charset="-122"/>
              </a:rPr>
              <a:t>·</a:t>
            </a:r>
            <a:r>
              <a:rPr lang="en-US" altLang="zh-CN" sz="4705" i="1" dirty="0" err="1">
                <a:solidFill>
                  <a:schemeClr val="bg1"/>
                </a:solidFill>
                <a:latin typeface="MiSans Normal" panose="00000600000000000000" charset="-122"/>
                <a:ea typeface="MiSans Normal" panose="00000600000000000000" charset="-122"/>
              </a:rPr>
              <a:t>SeeDream</a:t>
            </a:r>
            <a:r>
              <a:rPr lang="en-US" altLang="zh-CN" sz="4705" i="1" dirty="0">
                <a:solidFill>
                  <a:schemeClr val="bg1"/>
                </a:solidFill>
                <a:latin typeface="MiSans Normal" panose="00000600000000000000" charset="-122"/>
                <a:ea typeface="MiSans Normal" panose="00000600000000000000" charset="-122"/>
              </a:rPr>
              <a:t> 4.5/SeeDream-4.0– </a:t>
            </a:r>
            <a:r>
              <a:rPr lang="zh-CN" altLang="en-US" sz="4705" i="1" dirty="0">
                <a:solidFill>
                  <a:schemeClr val="bg1"/>
                </a:solidFill>
                <a:latin typeface="MiSans Normal" panose="00000600000000000000" charset="-122"/>
                <a:ea typeface="MiSans Normal" panose="00000600000000000000" charset="-122"/>
              </a:rPr>
              <a:t>精确指令遵循，超强内容保留</a:t>
            </a:r>
          </a:p>
        </p:txBody>
      </p:sp>
      <p:cxnSp>
        <p:nvCxnSpPr>
          <p:cNvPr id="17" name="直接连接符 16">
            <a:extLst>
              <a:ext uri="{FF2B5EF4-FFF2-40B4-BE49-F238E27FC236}">
                <a16:creationId xmlns:a16="http://schemas.microsoft.com/office/drawing/2014/main" id="{D95753F9-6306-47BC-EBCB-8FA4870BF810}"/>
              </a:ext>
            </a:extLst>
          </p:cNvPr>
          <p:cNvCxnSpPr>
            <a:cxnSpLocks/>
          </p:cNvCxnSpPr>
          <p:nvPr/>
        </p:nvCxnSpPr>
        <p:spPr>
          <a:xfrm>
            <a:off x="17949323" y="4423336"/>
            <a:ext cx="0" cy="6276904"/>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0" name="直接连接符 39">
            <a:extLst>
              <a:ext uri="{FF2B5EF4-FFF2-40B4-BE49-F238E27FC236}">
                <a16:creationId xmlns:a16="http://schemas.microsoft.com/office/drawing/2014/main" id="{B606C2DB-8E20-5D43-9F31-9F8165D6BFDA}"/>
              </a:ext>
            </a:extLst>
          </p:cNvPr>
          <p:cNvCxnSpPr>
            <a:cxnSpLocks/>
          </p:cNvCxnSpPr>
          <p:nvPr/>
        </p:nvCxnSpPr>
        <p:spPr>
          <a:xfrm>
            <a:off x="23392833" y="4430131"/>
            <a:ext cx="0" cy="6444786"/>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41" name="直接连接符 40">
            <a:extLst>
              <a:ext uri="{FF2B5EF4-FFF2-40B4-BE49-F238E27FC236}">
                <a16:creationId xmlns:a16="http://schemas.microsoft.com/office/drawing/2014/main" id="{A24F63F7-0B8A-BA41-3ADA-4E5E28BF26F4}"/>
              </a:ext>
            </a:extLst>
          </p:cNvPr>
          <p:cNvCxnSpPr>
            <a:cxnSpLocks/>
          </p:cNvCxnSpPr>
          <p:nvPr/>
        </p:nvCxnSpPr>
        <p:spPr>
          <a:xfrm>
            <a:off x="28865916" y="4423337"/>
            <a:ext cx="0" cy="6329940"/>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42" name="文本框 41">
            <a:extLst>
              <a:ext uri="{FF2B5EF4-FFF2-40B4-BE49-F238E27FC236}">
                <a16:creationId xmlns:a16="http://schemas.microsoft.com/office/drawing/2014/main" id="{6D90C3A1-A0F5-5220-CF25-C043B1B2FEE3}"/>
              </a:ext>
            </a:extLst>
          </p:cNvPr>
          <p:cNvSpPr txBox="1"/>
          <p:nvPr/>
        </p:nvSpPr>
        <p:spPr>
          <a:xfrm>
            <a:off x="2513403" y="6113837"/>
            <a:ext cx="6790026" cy="4075283"/>
          </a:xfrm>
          <a:prstGeom prst="rect">
            <a:avLst/>
          </a:prstGeom>
          <a:noFill/>
        </p:spPr>
        <p:txBody>
          <a:bodyPr wrap="square" rtlCol="0">
            <a:spAutoFit/>
          </a:bodyPr>
          <a:lstStyle/>
          <a:p>
            <a:pPr>
              <a:buFont typeface="+mj-lt"/>
              <a:buAutoNum type="arabicPeriod"/>
            </a:pPr>
            <a:r>
              <a:rPr lang="zh-CN" altLang="en-US" sz="2353" b="1" dirty="0">
                <a:solidFill>
                  <a:schemeClr val="bg1"/>
                </a:solidFill>
                <a:latin typeface="MiSans Normal" pitchFamily="2" charset="-122"/>
                <a:ea typeface="MiSans Normal" pitchFamily="2" charset="-122"/>
              </a:rPr>
              <a:t> 精准指令遵循</a:t>
            </a:r>
            <a:r>
              <a:rPr lang="zh-CN" altLang="en-US" sz="2353" dirty="0">
                <a:solidFill>
                  <a:schemeClr val="bg1"/>
                </a:solidFill>
                <a:latin typeface="MiSans Normal" pitchFamily="2" charset="-122"/>
                <a:ea typeface="MiSans Normal" pitchFamily="2" charset="-122"/>
              </a:rPr>
              <a:t>：能够准确理解并执行文本编辑指令，在图像修改时严格响应指令需求（如文字替换、动作调整、风格转换等）。</a:t>
            </a:r>
            <a:endParaRPr lang="en-US" altLang="zh-CN" sz="2353" dirty="0">
              <a:solidFill>
                <a:schemeClr val="bg1"/>
              </a:solidFill>
              <a:latin typeface="MiSans Normal" pitchFamily="2" charset="-122"/>
              <a:ea typeface="MiSans Normal" pitchFamily="2" charset="-122"/>
            </a:endParaRPr>
          </a:p>
          <a:p>
            <a:pPr>
              <a:buFont typeface="+mj-lt"/>
              <a:buAutoNum type="arabicPeriod"/>
            </a:pPr>
            <a:endParaRPr lang="zh-CN" altLang="en-US" sz="2353" dirty="0">
              <a:solidFill>
                <a:schemeClr val="bg1"/>
              </a:solidFill>
              <a:latin typeface="MiSans Normal" pitchFamily="2" charset="-122"/>
              <a:ea typeface="MiSans Normal" pitchFamily="2" charset="-122"/>
            </a:endParaRPr>
          </a:p>
          <a:p>
            <a:pPr>
              <a:buFont typeface="+mj-lt"/>
              <a:buAutoNum type="arabicPeriod"/>
            </a:pPr>
            <a:r>
              <a:rPr lang="zh-CN" altLang="en-US" sz="2353" b="1" dirty="0">
                <a:solidFill>
                  <a:schemeClr val="bg1"/>
                </a:solidFill>
                <a:latin typeface="MiSans Normal" pitchFamily="2" charset="-122"/>
                <a:ea typeface="MiSans Normal" pitchFamily="2" charset="-122"/>
              </a:rPr>
              <a:t> 内容保留能力强</a:t>
            </a:r>
            <a:r>
              <a:rPr lang="zh-CN" altLang="en-US" sz="2353" dirty="0">
                <a:solidFill>
                  <a:schemeClr val="bg1"/>
                </a:solidFill>
                <a:latin typeface="MiSans Normal" pitchFamily="2" charset="-122"/>
                <a:ea typeface="MiSans Normal" pitchFamily="2" charset="-122"/>
              </a:rPr>
              <a:t>：有效保留原图关键内容（如人物特征、精细细节、风格调性），避免编辑过程中主体或背景的不必要变化。</a:t>
            </a:r>
            <a:endParaRPr lang="en-US" altLang="zh-CN" sz="2353" dirty="0">
              <a:solidFill>
                <a:schemeClr val="bg1"/>
              </a:solidFill>
              <a:latin typeface="MiSans Normal" pitchFamily="2" charset="-122"/>
              <a:ea typeface="MiSans Normal" pitchFamily="2" charset="-122"/>
            </a:endParaRPr>
          </a:p>
          <a:p>
            <a:pPr>
              <a:buFont typeface="+mj-lt"/>
              <a:buAutoNum type="arabicPeriod"/>
            </a:pPr>
            <a:endParaRPr lang="zh-CN" altLang="en-US" sz="2353" dirty="0">
              <a:solidFill>
                <a:schemeClr val="bg1"/>
              </a:solidFill>
              <a:latin typeface="MiSans Normal" pitchFamily="2" charset="-122"/>
              <a:ea typeface="MiSans Normal" pitchFamily="2" charset="-122"/>
            </a:endParaRPr>
          </a:p>
          <a:p>
            <a:pPr>
              <a:buFont typeface="+mj-lt"/>
              <a:buAutoNum type="arabicPeriod"/>
            </a:pPr>
            <a:r>
              <a:rPr lang="zh-CN" altLang="en-US" sz="2353" b="1" dirty="0">
                <a:solidFill>
                  <a:schemeClr val="bg1"/>
                </a:solidFill>
                <a:latin typeface="MiSans Normal" pitchFamily="2" charset="-122"/>
                <a:ea typeface="MiSans Normal" pitchFamily="2" charset="-122"/>
              </a:rPr>
              <a:t> 多指标平衡优质</a:t>
            </a:r>
            <a:r>
              <a:rPr lang="zh-CN" altLang="en-US" sz="2353" dirty="0">
                <a:solidFill>
                  <a:schemeClr val="bg1"/>
                </a:solidFill>
                <a:latin typeface="MiSans Normal" pitchFamily="2" charset="-122"/>
                <a:ea typeface="MiSans Normal" pitchFamily="2" charset="-122"/>
              </a:rPr>
              <a:t>：在真实图像编辑场景中，平衡画面保持、指令响应、生图效果等多项关键指标，产出高质量结果。</a:t>
            </a:r>
          </a:p>
        </p:txBody>
      </p:sp>
      <p:sp>
        <p:nvSpPr>
          <p:cNvPr id="44" name="圆角矩形 15">
            <a:extLst>
              <a:ext uri="{FF2B5EF4-FFF2-40B4-BE49-F238E27FC236}">
                <a16:creationId xmlns:a16="http://schemas.microsoft.com/office/drawing/2014/main" id="{6B10F895-CF1B-052D-D154-1D2D321C7541}"/>
              </a:ext>
            </a:extLst>
          </p:cNvPr>
          <p:cNvSpPr/>
          <p:nvPr/>
        </p:nvSpPr>
        <p:spPr>
          <a:xfrm>
            <a:off x="2417390" y="4423336"/>
            <a:ext cx="6961830" cy="938204"/>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294" b="1" dirty="0">
              <a:gradFill>
                <a:gsLst>
                  <a:gs pos="0">
                    <a:srgbClr val="C575B9"/>
                  </a:gs>
                  <a:gs pos="37000">
                    <a:srgbClr val="FFFFFF"/>
                  </a:gs>
                  <a:gs pos="100000">
                    <a:srgbClr val="FFFFFF"/>
                  </a:gs>
                </a:gsLst>
                <a:lin ang="10800000" scaled="0"/>
              </a:gradFill>
              <a:ea typeface="MiSans Medium" panose="00000600000000000000" charset="-122"/>
            </a:endParaRPr>
          </a:p>
        </p:txBody>
      </p:sp>
      <p:sp>
        <p:nvSpPr>
          <p:cNvPr id="45" name="文本框 44">
            <a:extLst>
              <a:ext uri="{FF2B5EF4-FFF2-40B4-BE49-F238E27FC236}">
                <a16:creationId xmlns:a16="http://schemas.microsoft.com/office/drawing/2014/main" id="{89DA236D-28E4-BEA8-1A3B-CF11AC91D002}"/>
              </a:ext>
            </a:extLst>
          </p:cNvPr>
          <p:cNvSpPr txBox="1"/>
          <p:nvPr/>
        </p:nvSpPr>
        <p:spPr>
          <a:xfrm>
            <a:off x="3584611" y="4476371"/>
            <a:ext cx="4476636" cy="832133"/>
          </a:xfrm>
          <a:prstGeom prst="rect">
            <a:avLst/>
          </a:prstGeom>
          <a:noFill/>
        </p:spPr>
        <p:txBody>
          <a:bodyPr wrap="square" rtlCol="0">
            <a:noAutofit/>
          </a:bodyPr>
          <a:lstStyle/>
          <a:p>
            <a:pPr algn="ctr"/>
            <a:r>
              <a:rPr lang="zh-CN" altLang="en-US" sz="4705" b="1" dirty="0">
                <a:gradFill>
                  <a:gsLst>
                    <a:gs pos="0">
                      <a:srgbClr val="C575B9"/>
                    </a:gs>
                    <a:gs pos="37000">
                      <a:srgbClr val="FFFFFF"/>
                    </a:gs>
                    <a:gs pos="100000">
                      <a:srgbClr val="FFFFFF"/>
                    </a:gs>
                  </a:gsLst>
                  <a:lin ang="10800000" scaled="0"/>
                </a:gradFill>
                <a:ea typeface="MiSans Medium" panose="00000600000000000000" charset="-122"/>
              </a:rPr>
              <a:t>模型特点</a:t>
            </a:r>
          </a:p>
        </p:txBody>
      </p:sp>
      <p:pic>
        <p:nvPicPr>
          <p:cNvPr id="4" name="图片 3" descr="卡通人物&#10;&#10;中度可信度描述已自动生成">
            <a:extLst>
              <a:ext uri="{FF2B5EF4-FFF2-40B4-BE49-F238E27FC236}">
                <a16:creationId xmlns:a16="http://schemas.microsoft.com/office/drawing/2014/main" id="{490A1477-F8A3-3ADC-5272-626F20B0DC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34017" y="4528338"/>
            <a:ext cx="4960852" cy="4960852"/>
          </a:xfrm>
          <a:prstGeom prst="rect">
            <a:avLst/>
          </a:prstGeom>
        </p:spPr>
      </p:pic>
      <p:cxnSp>
        <p:nvCxnSpPr>
          <p:cNvPr id="2" name="直接连接符 10">
            <a:extLst>
              <a:ext uri="{FF2B5EF4-FFF2-40B4-BE49-F238E27FC236}">
                <a16:creationId xmlns:a16="http://schemas.microsoft.com/office/drawing/2014/main" id="{387E90E4-61D5-7D65-9138-D7F86A3C2E16}"/>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6" name="图片 5" descr="卡通人物&#10;&#10;描述已自动生成">
            <a:extLst>
              <a:ext uri="{FF2B5EF4-FFF2-40B4-BE49-F238E27FC236}">
                <a16:creationId xmlns:a16="http://schemas.microsoft.com/office/drawing/2014/main" id="{A7ECB186-8C4A-8AC4-7BA2-79F932E77A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197144" y="4528338"/>
            <a:ext cx="4960852" cy="4960852"/>
          </a:xfrm>
          <a:prstGeom prst="rect">
            <a:avLst/>
          </a:prstGeom>
        </p:spPr>
      </p:pic>
      <p:pic>
        <p:nvPicPr>
          <p:cNvPr id="10" name="图片 9" descr="图示&#10;&#10;描述已自动生成">
            <a:extLst>
              <a:ext uri="{FF2B5EF4-FFF2-40B4-BE49-F238E27FC236}">
                <a16:creationId xmlns:a16="http://schemas.microsoft.com/office/drawing/2014/main" id="{B9C225DF-6CE6-3A63-230A-AD2CA8276B14}"/>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r="36533"/>
          <a:stretch/>
        </p:blipFill>
        <p:spPr>
          <a:xfrm>
            <a:off x="23631793" y="4534435"/>
            <a:ext cx="5039507" cy="4469625"/>
          </a:xfrm>
          <a:prstGeom prst="rect">
            <a:avLst/>
          </a:prstGeom>
        </p:spPr>
      </p:pic>
      <p:pic>
        <p:nvPicPr>
          <p:cNvPr id="12" name="图片 11" descr="图片包含 户外, 建筑, 街道, 轨道&#10;&#10;描述已自动生成">
            <a:extLst>
              <a:ext uri="{FF2B5EF4-FFF2-40B4-BE49-F238E27FC236}">
                <a16:creationId xmlns:a16="http://schemas.microsoft.com/office/drawing/2014/main" id="{AD9AFD58-BD6B-4F2A-1A73-2C841B3D760F}"/>
              </a:ext>
            </a:extLst>
          </p:cNvPr>
          <p:cNvPicPr>
            <a:picLocks noChangeAspect="1"/>
          </p:cNvPicPr>
          <p:nvPr/>
        </p:nvPicPr>
        <p:blipFill rotWithShape="1">
          <a:blip r:embed="rId8">
            <a:extLst>
              <a:ext uri="{28A0092B-C50C-407E-A947-70E740481C1C}">
                <a14:useLocalDpi xmlns:a14="http://schemas.microsoft.com/office/drawing/2010/main" val="0"/>
              </a:ext>
            </a:extLst>
          </a:blip>
          <a:srcRect l="1" r="-81427"/>
          <a:stretch/>
        </p:blipFill>
        <p:spPr>
          <a:xfrm>
            <a:off x="29076749" y="4512283"/>
            <a:ext cx="9143004" cy="5141520"/>
          </a:xfrm>
          <a:prstGeom prst="rect">
            <a:avLst/>
          </a:prstGeom>
        </p:spPr>
      </p:pic>
      <p:sp useBgFill="1">
        <p:nvSpPr>
          <p:cNvPr id="27" name="椭圆 26">
            <a:extLst>
              <a:ext uri="{FF2B5EF4-FFF2-40B4-BE49-F238E27FC236}">
                <a16:creationId xmlns:a16="http://schemas.microsoft.com/office/drawing/2014/main" id="{10BE30C1-2204-36DE-124A-B388634EB869}"/>
              </a:ext>
            </a:extLst>
          </p:cNvPr>
          <p:cNvSpPr/>
          <p:nvPr/>
        </p:nvSpPr>
        <p:spPr>
          <a:xfrm>
            <a:off x="11193851" y="8889072"/>
            <a:ext cx="23831655" cy="2196114"/>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sz="2117" dirty="0"/>
          </a:p>
        </p:txBody>
      </p:sp>
      <p:sp>
        <p:nvSpPr>
          <p:cNvPr id="52" name="文本框 51">
            <a:extLst>
              <a:ext uri="{FF2B5EF4-FFF2-40B4-BE49-F238E27FC236}">
                <a16:creationId xmlns:a16="http://schemas.microsoft.com/office/drawing/2014/main" id="{C4282DA9-C725-78C1-9ED7-641043898932}"/>
              </a:ext>
            </a:extLst>
          </p:cNvPr>
          <p:cNvSpPr txBox="1"/>
          <p:nvPr/>
        </p:nvSpPr>
        <p:spPr>
          <a:xfrm>
            <a:off x="12828861" y="9724103"/>
            <a:ext cx="4771165" cy="418128"/>
          </a:xfrm>
          <a:prstGeom prst="rect">
            <a:avLst/>
          </a:prstGeom>
          <a:noFill/>
        </p:spPr>
        <p:txBody>
          <a:bodyPr wrap="square" rtlCol="0">
            <a:spAutoFit/>
          </a:bodyPr>
          <a:lstStyle/>
          <a:p>
            <a:pPr algn="ctr"/>
            <a:r>
              <a:rPr lang="zh-CN" altLang="en-US" sz="2117" dirty="0">
                <a:solidFill>
                  <a:schemeClr val="bg1"/>
                </a:solidFill>
                <a:latin typeface="MiSans Normal" pitchFamily="2" charset="-122"/>
                <a:ea typeface="MiSans Normal" pitchFamily="2" charset="-122"/>
              </a:rPr>
              <a:t>提示词：</a:t>
            </a:r>
            <a:r>
              <a:rPr lang="zh-CN" altLang="en-US" sz="2117" dirty="0">
                <a:solidFill>
                  <a:schemeClr val="bg1"/>
                </a:solidFill>
              </a:rPr>
              <a:t>使用平涂技法上色</a:t>
            </a:r>
          </a:p>
        </p:txBody>
      </p:sp>
      <p:sp>
        <p:nvSpPr>
          <p:cNvPr id="51" name="文本框 50">
            <a:extLst>
              <a:ext uri="{FF2B5EF4-FFF2-40B4-BE49-F238E27FC236}">
                <a16:creationId xmlns:a16="http://schemas.microsoft.com/office/drawing/2014/main" id="{B9527B02-D4B6-F86D-CC75-826AA3DEBC8A}"/>
              </a:ext>
            </a:extLst>
          </p:cNvPr>
          <p:cNvSpPr txBox="1"/>
          <p:nvPr/>
        </p:nvSpPr>
        <p:spPr>
          <a:xfrm>
            <a:off x="23728794" y="9724103"/>
            <a:ext cx="5416249" cy="418128"/>
          </a:xfrm>
          <a:prstGeom prst="rect">
            <a:avLst/>
          </a:prstGeom>
          <a:noFill/>
        </p:spPr>
        <p:txBody>
          <a:bodyPr wrap="square" rtlCol="0">
            <a:spAutoFit/>
          </a:bodyPr>
          <a:lstStyle/>
          <a:p>
            <a:r>
              <a:rPr lang="zh-CN" altLang="en-US" sz="2117" dirty="0">
                <a:solidFill>
                  <a:schemeClr val="bg1"/>
                </a:solidFill>
                <a:latin typeface="MiSans Normal" pitchFamily="2" charset="-122"/>
                <a:ea typeface="MiSans Normal" pitchFamily="2" charset="-122"/>
              </a:rPr>
              <a:t>提示词：</a:t>
            </a:r>
            <a:r>
              <a:rPr lang="zh-CN" altLang="en-US" sz="2117" dirty="0">
                <a:solidFill>
                  <a:schemeClr val="bg1"/>
                </a:solidFill>
              </a:rPr>
              <a:t>将线稿变为恐怖电影场景</a:t>
            </a:r>
          </a:p>
        </p:txBody>
      </p:sp>
      <p:pic>
        <p:nvPicPr>
          <p:cNvPr id="3" name="图片 2" descr="logo-01">
            <a:extLst>
              <a:ext uri="{FF2B5EF4-FFF2-40B4-BE49-F238E27FC236}">
                <a16:creationId xmlns:a16="http://schemas.microsoft.com/office/drawing/2014/main" id="{9F6B8BF5-336E-FC1B-6739-0DE32AC34891}"/>
              </a:ext>
            </a:extLst>
          </p:cNvPr>
          <p:cNvPicPr>
            <a:picLocks noChangeAspect="1"/>
          </p:cNvPicPr>
          <p:nvPr/>
        </p:nvPicPr>
        <p:blipFill rotWithShape="1">
          <a:blip r:embed="rId9"/>
          <a:srcRect l="48701"/>
          <a:stretch/>
        </p:blipFill>
        <p:spPr>
          <a:xfrm>
            <a:off x="547500" y="485733"/>
            <a:ext cx="3081634" cy="746976"/>
          </a:xfrm>
          <a:prstGeom prst="rect">
            <a:avLst/>
          </a:prstGeom>
        </p:spPr>
      </p:pic>
    </p:spTree>
    <p:custDataLst>
      <p:tags r:id="rId1"/>
    </p:custDataLst>
    <p:extLst>
      <p:ext uri="{BB962C8B-B14F-4D97-AF65-F5344CB8AC3E}">
        <p14:creationId xmlns:p14="http://schemas.microsoft.com/office/powerpoint/2010/main" val="1477595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a:extLst>
            <a:ext uri="{FF2B5EF4-FFF2-40B4-BE49-F238E27FC236}">
              <a16:creationId xmlns:a16="http://schemas.microsoft.com/office/drawing/2014/main" id="{F062F951-8311-2AE7-7804-884107A8F5D8}"/>
            </a:ext>
          </a:extLst>
        </p:cNvPr>
        <p:cNvGrpSpPr/>
        <p:nvPr/>
      </p:nvGrpSpPr>
      <p:grpSpPr>
        <a:xfrm>
          <a:off x="0" y="0"/>
          <a:ext cx="0" cy="0"/>
          <a:chOff x="0" y="0"/>
          <a:chExt cx="0" cy="0"/>
        </a:xfrm>
      </p:grpSpPr>
      <p:sp>
        <p:nvSpPr>
          <p:cNvPr id="43" name="圆角矩形 7">
            <a:extLst>
              <a:ext uri="{FF2B5EF4-FFF2-40B4-BE49-F238E27FC236}">
                <a16:creationId xmlns:a16="http://schemas.microsoft.com/office/drawing/2014/main" id="{C4DA9458-68F2-C579-BBA3-51B2D5804134}"/>
              </a:ext>
            </a:extLst>
          </p:cNvPr>
          <p:cNvSpPr/>
          <p:nvPr/>
        </p:nvSpPr>
        <p:spPr>
          <a:xfrm rot="5400000">
            <a:off x="2741571" y="4010663"/>
            <a:ext cx="6333685" cy="8097237"/>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9" name="文本框 8">
            <a:extLst>
              <a:ext uri="{FF2B5EF4-FFF2-40B4-BE49-F238E27FC236}">
                <a16:creationId xmlns:a16="http://schemas.microsoft.com/office/drawing/2014/main" id="{BE0D99C3-AD9B-E531-AF8B-7C76D4364BDF}"/>
              </a:ext>
            </a:extLst>
          </p:cNvPr>
          <p:cNvSpPr txBox="1"/>
          <p:nvPr/>
        </p:nvSpPr>
        <p:spPr>
          <a:xfrm>
            <a:off x="82055" y="890449"/>
            <a:ext cx="35964601"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分镜视频生成 </a:t>
            </a:r>
            <a:r>
              <a:rPr lang="en-US" altLang="zh-CN" sz="7058" dirty="0"/>
              <a:t>– </a:t>
            </a:r>
            <a:r>
              <a:rPr lang="zh-CN" altLang="en-US" sz="7058" dirty="0"/>
              <a:t>风格转换</a:t>
            </a:r>
            <a:endParaRPr lang="en-US" altLang="zh-CN" sz="7058" dirty="0"/>
          </a:p>
        </p:txBody>
      </p:sp>
      <p:sp>
        <p:nvSpPr>
          <p:cNvPr id="13" name="文本框 12">
            <a:extLst>
              <a:ext uri="{FF2B5EF4-FFF2-40B4-BE49-F238E27FC236}">
                <a16:creationId xmlns:a16="http://schemas.microsoft.com/office/drawing/2014/main" id="{77EFC7BE-A101-ED7F-5E4C-762984D09781}"/>
              </a:ext>
            </a:extLst>
          </p:cNvPr>
          <p:cNvSpPr txBox="1"/>
          <p:nvPr/>
        </p:nvSpPr>
        <p:spPr>
          <a:xfrm>
            <a:off x="11760920" y="2187927"/>
            <a:ext cx="22813709" cy="816377"/>
          </a:xfrm>
          <a:prstGeom prst="rect">
            <a:avLst/>
          </a:prstGeom>
          <a:noFill/>
        </p:spPr>
        <p:txBody>
          <a:bodyPr wrap="square" rtlCol="0">
            <a:spAutoFit/>
          </a:bodyPr>
          <a:lstStyle/>
          <a:p>
            <a:pPr defTabSz="1075609">
              <a:defRPr/>
            </a:pPr>
            <a:r>
              <a:rPr lang="zh-CN" altLang="en-US" sz="4705" i="1" dirty="0">
                <a:solidFill>
                  <a:prstClr val="white"/>
                </a:solidFill>
                <a:latin typeface="MiSans Normal" panose="00000600000000000000" charset="-122"/>
                <a:ea typeface="MiSans Normal" panose="00000600000000000000" charset="-122"/>
              </a:rPr>
              <a:t>豆包</a:t>
            </a:r>
            <a:r>
              <a:rPr lang="en-US" altLang="zh-CN" sz="4705" i="1" dirty="0">
                <a:solidFill>
                  <a:prstClr val="white"/>
                </a:solidFill>
                <a:latin typeface="MiSans Normal" panose="00000600000000000000" charset="-122"/>
                <a:ea typeface="MiSans Normal" panose="00000600000000000000" charset="-122"/>
              </a:rPr>
              <a:t>·</a:t>
            </a:r>
            <a:r>
              <a:rPr lang="zh-CN" altLang="en-US" sz="4705" i="1" dirty="0">
                <a:solidFill>
                  <a:prstClr val="white"/>
                </a:solidFill>
                <a:latin typeface="MiSans Normal" panose="00000600000000000000" charset="-122"/>
                <a:ea typeface="MiSans Normal" panose="00000600000000000000" charset="-122"/>
              </a:rPr>
              <a:t>图生图模型 </a:t>
            </a:r>
            <a:r>
              <a:rPr lang="en-US" altLang="zh-CN" sz="4705" i="1" dirty="0">
                <a:solidFill>
                  <a:prstClr val="white"/>
                </a:solidFill>
                <a:latin typeface="MiSans Normal" panose="00000600000000000000" charset="-122"/>
                <a:ea typeface="MiSans Normal" panose="00000600000000000000" charset="-122"/>
              </a:rPr>
              <a:t>– </a:t>
            </a:r>
            <a:r>
              <a:rPr lang="zh-CN" altLang="en-US" sz="4705" i="1" dirty="0">
                <a:solidFill>
                  <a:prstClr val="white"/>
                </a:solidFill>
                <a:latin typeface="MiSans Normal" panose="00000600000000000000" charset="-122"/>
                <a:ea typeface="MiSans Normal" panose="00000600000000000000" charset="-122"/>
              </a:rPr>
              <a:t>风格多样，效果精细</a:t>
            </a:r>
          </a:p>
        </p:txBody>
      </p:sp>
      <p:cxnSp>
        <p:nvCxnSpPr>
          <p:cNvPr id="17" name="直接连接符 16">
            <a:extLst>
              <a:ext uri="{FF2B5EF4-FFF2-40B4-BE49-F238E27FC236}">
                <a16:creationId xmlns:a16="http://schemas.microsoft.com/office/drawing/2014/main" id="{68A785C2-0DDB-66D1-E36D-0DE1F1479310}"/>
              </a:ext>
            </a:extLst>
          </p:cNvPr>
          <p:cNvCxnSpPr>
            <a:cxnSpLocks/>
          </p:cNvCxnSpPr>
          <p:nvPr/>
        </p:nvCxnSpPr>
        <p:spPr>
          <a:xfrm>
            <a:off x="11186164" y="4767344"/>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42" name="文本框 41">
            <a:extLst>
              <a:ext uri="{FF2B5EF4-FFF2-40B4-BE49-F238E27FC236}">
                <a16:creationId xmlns:a16="http://schemas.microsoft.com/office/drawing/2014/main" id="{E2A0412A-A915-48E3-1D93-D50F391C9D88}"/>
              </a:ext>
            </a:extLst>
          </p:cNvPr>
          <p:cNvSpPr txBox="1"/>
          <p:nvPr/>
        </p:nvSpPr>
        <p:spPr>
          <a:xfrm>
            <a:off x="2513403" y="6113837"/>
            <a:ext cx="6790026" cy="3713196"/>
          </a:xfrm>
          <a:prstGeom prst="rect">
            <a:avLst/>
          </a:prstGeom>
          <a:noFill/>
        </p:spPr>
        <p:txBody>
          <a:bodyPr wrap="square" rtlCol="0">
            <a:spAutoFit/>
          </a:bodyPr>
          <a:lstStyle/>
          <a:p>
            <a:pPr defTabSz="1075609">
              <a:buFont typeface="+mj-lt"/>
              <a:buAutoNum type="arabicPeriod"/>
              <a:defRPr/>
            </a:pPr>
            <a:r>
              <a:rPr lang="en-US" altLang="zh-CN" sz="2353" b="1" dirty="0">
                <a:solidFill>
                  <a:prstClr val="white"/>
                </a:solidFill>
                <a:latin typeface="MiSans Normal" pitchFamily="2" charset="-122"/>
                <a:ea typeface="MiSans Normal" pitchFamily="2" charset="-122"/>
              </a:rPr>
              <a:t>1. </a:t>
            </a:r>
            <a:r>
              <a:rPr lang="zh-CN" altLang="en-US" sz="2353" b="1" dirty="0">
                <a:solidFill>
                  <a:prstClr val="white"/>
                </a:solidFill>
                <a:latin typeface="MiSans Normal" pitchFamily="2" charset="-122"/>
                <a:ea typeface="MiSans Normal" pitchFamily="2" charset="-122"/>
              </a:rPr>
              <a:t>效果精细，人脸相似度高：基于自研人像保持方案，提升生成图片与原图的人脸相似度，达到千人千面效果</a:t>
            </a:r>
          </a:p>
          <a:p>
            <a:pPr defTabSz="1075609">
              <a:buFont typeface="+mj-lt"/>
              <a:buAutoNum type="arabicPeriod"/>
              <a:defRPr/>
            </a:pPr>
            <a:endParaRPr lang="zh-CN" altLang="en-US" sz="2353" b="1" dirty="0">
              <a:solidFill>
                <a:prstClr val="white"/>
              </a:solidFill>
              <a:latin typeface="MiSans Normal" pitchFamily="2" charset="-122"/>
              <a:ea typeface="MiSans Normal" pitchFamily="2" charset="-122"/>
            </a:endParaRPr>
          </a:p>
          <a:p>
            <a:pPr defTabSz="1075609">
              <a:buFont typeface="+mj-lt"/>
              <a:buAutoNum type="arabicPeriod"/>
              <a:defRPr/>
            </a:pPr>
            <a:r>
              <a:rPr lang="en-US" altLang="zh-CN" sz="2353" b="1" dirty="0">
                <a:solidFill>
                  <a:prstClr val="white"/>
                </a:solidFill>
                <a:latin typeface="MiSans Normal" pitchFamily="2" charset="-122"/>
                <a:ea typeface="MiSans Normal" pitchFamily="2" charset="-122"/>
              </a:rPr>
              <a:t>2. </a:t>
            </a:r>
            <a:r>
              <a:rPr lang="zh-CN" altLang="en-US" sz="2353" b="1" dirty="0">
                <a:solidFill>
                  <a:prstClr val="white"/>
                </a:solidFill>
                <a:latin typeface="MiSans Normal" pitchFamily="2" charset="-122"/>
                <a:ea typeface="MiSans Normal" pitchFamily="2" charset="-122"/>
              </a:rPr>
              <a:t>内部验证，效果领先：底层链路已经过抖音、剪映、星绘等业务的打磨与验证，处于行业前沿技术水平</a:t>
            </a:r>
          </a:p>
          <a:p>
            <a:pPr defTabSz="1075609">
              <a:buFont typeface="+mj-lt"/>
              <a:buAutoNum type="arabicPeriod"/>
              <a:defRPr/>
            </a:pPr>
            <a:endParaRPr lang="zh-CN" altLang="en-US" sz="2353" b="1" dirty="0">
              <a:solidFill>
                <a:prstClr val="white"/>
              </a:solidFill>
              <a:latin typeface="MiSans Normal" pitchFamily="2" charset="-122"/>
              <a:ea typeface="MiSans Normal" pitchFamily="2" charset="-122"/>
            </a:endParaRPr>
          </a:p>
          <a:p>
            <a:pPr defTabSz="1075609">
              <a:buFont typeface="+mj-lt"/>
              <a:buAutoNum type="arabicPeriod"/>
              <a:defRPr/>
            </a:pPr>
            <a:r>
              <a:rPr lang="en-US" altLang="zh-CN" sz="2353" b="1" dirty="0">
                <a:solidFill>
                  <a:prstClr val="white"/>
                </a:solidFill>
                <a:latin typeface="MiSans Normal" pitchFamily="2" charset="-122"/>
                <a:ea typeface="MiSans Normal" pitchFamily="2" charset="-122"/>
              </a:rPr>
              <a:t>3. </a:t>
            </a:r>
            <a:r>
              <a:rPr lang="zh-CN" altLang="en-US" sz="2353" b="1" dirty="0">
                <a:solidFill>
                  <a:prstClr val="white"/>
                </a:solidFill>
                <a:latin typeface="MiSans Normal" pitchFamily="2" charset="-122"/>
                <a:ea typeface="MiSans Normal" pitchFamily="2" charset="-122"/>
              </a:rPr>
              <a:t>风格多样，持续上新：结合内部最佳实践与行业发展趋势，持续进行风格更新</a:t>
            </a:r>
          </a:p>
        </p:txBody>
      </p:sp>
      <p:sp>
        <p:nvSpPr>
          <p:cNvPr id="44" name="圆角矩形 15">
            <a:extLst>
              <a:ext uri="{FF2B5EF4-FFF2-40B4-BE49-F238E27FC236}">
                <a16:creationId xmlns:a16="http://schemas.microsoft.com/office/drawing/2014/main" id="{78949D12-651B-3914-47FC-529138BB5AE0}"/>
              </a:ext>
            </a:extLst>
          </p:cNvPr>
          <p:cNvSpPr/>
          <p:nvPr/>
        </p:nvSpPr>
        <p:spPr>
          <a:xfrm>
            <a:off x="2417390" y="4423336"/>
            <a:ext cx="6961830" cy="938204"/>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endParaRPr lang="zh-CN" altLang="en-US" sz="3294" b="1" dirty="0">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45" name="文本框 44">
            <a:extLst>
              <a:ext uri="{FF2B5EF4-FFF2-40B4-BE49-F238E27FC236}">
                <a16:creationId xmlns:a16="http://schemas.microsoft.com/office/drawing/2014/main" id="{BC0C89E1-6DC6-B4F0-A8F6-F593A05AF781}"/>
              </a:ext>
            </a:extLst>
          </p:cNvPr>
          <p:cNvSpPr txBox="1"/>
          <p:nvPr/>
        </p:nvSpPr>
        <p:spPr>
          <a:xfrm>
            <a:off x="3584611" y="4476371"/>
            <a:ext cx="4476636" cy="832133"/>
          </a:xfrm>
          <a:prstGeom prst="rect">
            <a:avLst/>
          </a:prstGeom>
          <a:noFill/>
        </p:spPr>
        <p:txBody>
          <a:bodyPr wrap="square" rtlCol="0">
            <a:noAutofit/>
          </a:bodyPr>
          <a:lstStyle/>
          <a:p>
            <a:pPr algn="ctr" defTabSz="1075609">
              <a:defRPr/>
            </a:pPr>
            <a:r>
              <a:rPr lang="zh-CN" altLang="en-US" sz="4705" b="1" dirty="0">
                <a:gradFill>
                  <a:gsLst>
                    <a:gs pos="0">
                      <a:srgbClr val="C575B9"/>
                    </a:gs>
                    <a:gs pos="37000">
                      <a:srgbClr val="FFFFFF"/>
                    </a:gs>
                    <a:gs pos="100000">
                      <a:srgbClr val="FFFFFF"/>
                    </a:gs>
                  </a:gsLst>
                  <a:lin ang="10800000" scaled="0"/>
                </a:gradFill>
                <a:latin typeface="苹方-简"/>
                <a:ea typeface="MiSans Medium" panose="00000600000000000000" charset="-122"/>
              </a:rPr>
              <a:t>模型特点</a:t>
            </a:r>
          </a:p>
        </p:txBody>
      </p:sp>
      <p:sp>
        <p:nvSpPr>
          <p:cNvPr id="5" name="文本框 4">
            <a:extLst>
              <a:ext uri="{FF2B5EF4-FFF2-40B4-BE49-F238E27FC236}">
                <a16:creationId xmlns:a16="http://schemas.microsoft.com/office/drawing/2014/main" id="{3882659D-7223-3D6F-5B1A-F3E891BF1210}"/>
              </a:ext>
            </a:extLst>
          </p:cNvPr>
          <p:cNvSpPr txBox="1"/>
          <p:nvPr/>
        </p:nvSpPr>
        <p:spPr>
          <a:xfrm>
            <a:off x="13689457" y="7306478"/>
            <a:ext cx="3626762" cy="418128"/>
          </a:xfrm>
          <a:prstGeom prst="rect">
            <a:avLst/>
          </a:prstGeom>
          <a:noFill/>
        </p:spPr>
        <p:txBody>
          <a:bodyPr wrap="square" rtlCol="0">
            <a:spAutoFit/>
          </a:bodyPr>
          <a:lstStyle/>
          <a:p>
            <a:pPr algn="ctr"/>
            <a:r>
              <a:rPr kumimoji="1" lang="zh-CN" altLang="en-US" sz="2117" dirty="0">
                <a:solidFill>
                  <a:schemeClr val="bg1"/>
                </a:solidFill>
                <a:latin typeface="MiSans Normal" pitchFamily="2" charset="-122"/>
                <a:ea typeface="MiSans Normal" pitchFamily="2" charset="-122"/>
              </a:rPr>
              <a:t>原图</a:t>
            </a:r>
          </a:p>
        </p:txBody>
      </p:sp>
      <p:sp>
        <p:nvSpPr>
          <p:cNvPr id="6" name="文本框 5">
            <a:extLst>
              <a:ext uri="{FF2B5EF4-FFF2-40B4-BE49-F238E27FC236}">
                <a16:creationId xmlns:a16="http://schemas.microsoft.com/office/drawing/2014/main" id="{ACB4134B-C861-CA31-5EF0-53B7574AC6B0}"/>
              </a:ext>
            </a:extLst>
          </p:cNvPr>
          <p:cNvSpPr txBox="1"/>
          <p:nvPr/>
        </p:nvSpPr>
        <p:spPr>
          <a:xfrm>
            <a:off x="24096745" y="11022322"/>
            <a:ext cx="3402559" cy="418128"/>
          </a:xfrm>
          <a:prstGeom prst="rect">
            <a:avLst/>
          </a:prstGeom>
          <a:noFill/>
        </p:spPr>
        <p:txBody>
          <a:bodyPr wrap="square" rtlCol="0">
            <a:spAutoFit/>
          </a:bodyPr>
          <a:lstStyle/>
          <a:p>
            <a:pPr algn="ctr"/>
            <a:r>
              <a:rPr kumimoji="1" lang="zh-CN" altLang="en-US" sz="2117" dirty="0">
                <a:solidFill>
                  <a:schemeClr val="bg1"/>
                </a:solidFill>
                <a:latin typeface="MiSans Normal" pitchFamily="2" charset="-122"/>
                <a:ea typeface="MiSans Normal" pitchFamily="2" charset="-122"/>
              </a:rPr>
              <a:t>简笔画</a:t>
            </a:r>
          </a:p>
        </p:txBody>
      </p:sp>
      <p:sp>
        <p:nvSpPr>
          <p:cNvPr id="8" name="文本框 7">
            <a:extLst>
              <a:ext uri="{FF2B5EF4-FFF2-40B4-BE49-F238E27FC236}">
                <a16:creationId xmlns:a16="http://schemas.microsoft.com/office/drawing/2014/main" id="{771728EE-413A-DA47-0BBF-21D823A0D688}"/>
              </a:ext>
            </a:extLst>
          </p:cNvPr>
          <p:cNvSpPr txBox="1"/>
          <p:nvPr/>
        </p:nvSpPr>
        <p:spPr>
          <a:xfrm>
            <a:off x="30081329" y="7286957"/>
            <a:ext cx="3402559" cy="418128"/>
          </a:xfrm>
          <a:prstGeom prst="rect">
            <a:avLst/>
          </a:prstGeom>
          <a:noFill/>
        </p:spPr>
        <p:txBody>
          <a:bodyPr wrap="square" rtlCol="0">
            <a:spAutoFit/>
          </a:bodyPr>
          <a:lstStyle/>
          <a:p>
            <a:pPr algn="ctr"/>
            <a:r>
              <a:rPr kumimoji="1" lang="zh-CN" altLang="en-US" sz="2117" dirty="0">
                <a:solidFill>
                  <a:schemeClr val="bg1"/>
                </a:solidFill>
                <a:latin typeface="MiSans Normal" pitchFamily="2" charset="-122"/>
                <a:ea typeface="MiSans Normal" pitchFamily="2" charset="-122"/>
              </a:rPr>
              <a:t>日漫风</a:t>
            </a:r>
          </a:p>
        </p:txBody>
      </p:sp>
      <p:sp>
        <p:nvSpPr>
          <p:cNvPr id="10" name="文本框 9">
            <a:extLst>
              <a:ext uri="{FF2B5EF4-FFF2-40B4-BE49-F238E27FC236}">
                <a16:creationId xmlns:a16="http://schemas.microsoft.com/office/drawing/2014/main" id="{13ED439B-068F-5F84-6A75-59142FFF0475}"/>
              </a:ext>
            </a:extLst>
          </p:cNvPr>
          <p:cNvSpPr txBox="1"/>
          <p:nvPr/>
        </p:nvSpPr>
        <p:spPr>
          <a:xfrm>
            <a:off x="23102160" y="7292819"/>
            <a:ext cx="3402559" cy="418128"/>
          </a:xfrm>
          <a:prstGeom prst="rect">
            <a:avLst/>
          </a:prstGeom>
          <a:noFill/>
        </p:spPr>
        <p:txBody>
          <a:bodyPr wrap="square" rtlCol="0">
            <a:spAutoFit/>
          </a:bodyPr>
          <a:lstStyle/>
          <a:p>
            <a:pPr algn="ctr"/>
            <a:r>
              <a:rPr kumimoji="1" lang="zh-CN" altLang="en-US" sz="2117" dirty="0">
                <a:solidFill>
                  <a:schemeClr val="bg1"/>
                </a:solidFill>
                <a:latin typeface="MiSans Normal" pitchFamily="2" charset="-122"/>
                <a:ea typeface="MiSans Normal" pitchFamily="2" charset="-122"/>
              </a:rPr>
              <a:t>动漫风</a:t>
            </a:r>
          </a:p>
        </p:txBody>
      </p:sp>
      <p:sp>
        <p:nvSpPr>
          <p:cNvPr id="11" name="文本框 10">
            <a:extLst>
              <a:ext uri="{FF2B5EF4-FFF2-40B4-BE49-F238E27FC236}">
                <a16:creationId xmlns:a16="http://schemas.microsoft.com/office/drawing/2014/main" id="{3FBFADFF-EADF-F60E-C7BE-23E36E95822D}"/>
              </a:ext>
            </a:extLst>
          </p:cNvPr>
          <p:cNvSpPr txBox="1"/>
          <p:nvPr/>
        </p:nvSpPr>
        <p:spPr>
          <a:xfrm>
            <a:off x="29918003" y="10846289"/>
            <a:ext cx="3402559" cy="418128"/>
          </a:xfrm>
          <a:prstGeom prst="rect">
            <a:avLst/>
          </a:prstGeom>
          <a:noFill/>
        </p:spPr>
        <p:txBody>
          <a:bodyPr wrap="square" rtlCol="0">
            <a:spAutoFit/>
          </a:bodyPr>
          <a:lstStyle/>
          <a:p>
            <a:pPr algn="ctr"/>
            <a:r>
              <a:rPr kumimoji="1" lang="zh-CN" altLang="en-US" sz="2117" dirty="0">
                <a:solidFill>
                  <a:schemeClr val="bg1"/>
                </a:solidFill>
                <a:latin typeface="MiSans Normal" pitchFamily="2" charset="-122"/>
                <a:ea typeface="MiSans Normal" pitchFamily="2" charset="-122"/>
              </a:rPr>
              <a:t>平面插画</a:t>
            </a:r>
          </a:p>
        </p:txBody>
      </p:sp>
      <p:sp>
        <p:nvSpPr>
          <p:cNvPr id="19" name="任意多边形: 形状 59">
            <a:extLst>
              <a:ext uri="{FF2B5EF4-FFF2-40B4-BE49-F238E27FC236}">
                <a16:creationId xmlns:a16="http://schemas.microsoft.com/office/drawing/2014/main" id="{EE8486E7-C961-2E7F-68F1-F2BFD5618135}"/>
              </a:ext>
            </a:extLst>
          </p:cNvPr>
          <p:cNvSpPr/>
          <p:nvPr/>
        </p:nvSpPr>
        <p:spPr>
          <a:xfrm rot="5400000">
            <a:off x="19246281" y="6589541"/>
            <a:ext cx="2579610" cy="1823800"/>
          </a:xfrm>
          <a:custGeom>
            <a:avLst/>
            <a:gdLst>
              <a:gd name="connsiteX0" fmla="*/ 11193120 w 22386572"/>
              <a:gd name="connsiteY0" fmla="*/ 0 h 7516610"/>
              <a:gd name="connsiteX1" fmla="*/ 11193286 w 22386572"/>
              <a:gd name="connsiteY1" fmla="*/ 249 h 7516610"/>
              <a:gd name="connsiteX2" fmla="*/ 11193451 w 22386572"/>
              <a:gd name="connsiteY2" fmla="*/ 0 h 7516610"/>
              <a:gd name="connsiteX3" fmla="*/ 11900791 w 22386572"/>
              <a:gd name="connsiteY3" fmla="*/ 1061363 h 7516610"/>
              <a:gd name="connsiteX4" fmla="*/ 11547120 w 22386572"/>
              <a:gd name="connsiteY4" fmla="*/ 1061363 h 7516610"/>
              <a:gd name="connsiteX5" fmla="*/ 22386572 w 22386572"/>
              <a:gd name="connsiteY5" fmla="*/ 7461105 h 7516610"/>
              <a:gd name="connsiteX6" fmla="*/ 11195983 w 22386572"/>
              <a:gd name="connsiteY6" fmla="*/ 7516583 h 7516610"/>
              <a:gd name="connsiteX7" fmla="*/ 11195983 w 22386572"/>
              <a:gd name="connsiteY7" fmla="*/ 7516610 h 7516610"/>
              <a:gd name="connsiteX8" fmla="*/ 11193286 w 22386572"/>
              <a:gd name="connsiteY8" fmla="*/ 7516597 h 7516610"/>
              <a:gd name="connsiteX9" fmla="*/ 11190588 w 22386572"/>
              <a:gd name="connsiteY9" fmla="*/ 7516610 h 7516610"/>
              <a:gd name="connsiteX10" fmla="*/ 11190588 w 22386572"/>
              <a:gd name="connsiteY10" fmla="*/ 7516583 h 7516610"/>
              <a:gd name="connsiteX11" fmla="*/ 0 w 22386572"/>
              <a:gd name="connsiteY11" fmla="*/ 7461105 h 7516610"/>
              <a:gd name="connsiteX12" fmla="*/ 10839451 w 22386572"/>
              <a:gd name="connsiteY12" fmla="*/ 1061363 h 7516610"/>
              <a:gd name="connsiteX13" fmla="*/ 10485780 w 22386572"/>
              <a:gd name="connsiteY13" fmla="*/ 1061363 h 7516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751" h="8619">
                <a:moveTo>
                  <a:pt x="6375" y="0"/>
                </a:moveTo>
                <a:lnTo>
                  <a:pt x="6375" y="0"/>
                </a:lnTo>
                <a:lnTo>
                  <a:pt x="6376" y="0"/>
                </a:lnTo>
                <a:lnTo>
                  <a:pt x="7490" y="1671"/>
                </a:lnTo>
                <a:lnTo>
                  <a:pt x="6933" y="1671"/>
                </a:lnTo>
                <a:cubicBezTo>
                  <a:pt x="7816" y="5194"/>
                  <a:pt x="9711" y="7193"/>
                  <a:pt x="12720" y="8605"/>
                </a:cubicBezTo>
                <a:lnTo>
                  <a:pt x="12751" y="8619"/>
                </a:lnTo>
                <a:lnTo>
                  <a:pt x="0" y="8619"/>
                </a:lnTo>
                <a:lnTo>
                  <a:pt x="31" y="8605"/>
                </a:lnTo>
                <a:cubicBezTo>
                  <a:pt x="3040" y="7193"/>
                  <a:pt x="4935" y="5194"/>
                  <a:pt x="5818" y="1671"/>
                </a:cubicBezTo>
                <a:lnTo>
                  <a:pt x="5261" y="1671"/>
                </a:lnTo>
                <a:lnTo>
                  <a:pt x="6375" y="0"/>
                </a:lnTo>
                <a:close/>
              </a:path>
            </a:pathLst>
          </a:custGeom>
          <a:gradFill flip="none" rotWithShape="1">
            <a:gsLst>
              <a:gs pos="0">
                <a:srgbClr val="262EAB">
                  <a:alpha val="0"/>
                </a:srgbClr>
              </a:gs>
              <a:gs pos="100000">
                <a:srgbClr val="E98BD8"/>
              </a:gs>
            </a:gsLst>
            <a:lin ang="16200000" scaled="0"/>
            <a:tileRect/>
          </a:gradFill>
          <a:ln w="12700" cap="flat" cmpd="sng" algn="ctr">
            <a:noFill/>
            <a:prstDash val="solid"/>
            <a:miter lim="800000"/>
          </a:ln>
          <a:effectLst/>
        </p:spPr>
        <p:txBody>
          <a:bodyPr wrap="none" rtlCol="0" anchor="ctr">
            <a:noAutofit/>
          </a:bodyPr>
          <a:lstStyle/>
          <a:p>
            <a:pPr algn="ctr" defTabSz="1075609">
              <a:defRPr/>
            </a:pPr>
            <a:endParaRPr lang="zh-CN" altLang="en-US" sz="1412" kern="0" dirty="0">
              <a:latin typeface="方正兰亭黑简体" panose="02000000000000000000" pitchFamily="2" charset="-122"/>
              <a:ea typeface="方正兰亭黑简体" panose="02000000000000000000" pitchFamily="2" charset="-122"/>
            </a:endParaRPr>
          </a:p>
        </p:txBody>
      </p:sp>
      <p:cxnSp>
        <p:nvCxnSpPr>
          <p:cNvPr id="2" name="直接连接符 10">
            <a:extLst>
              <a:ext uri="{FF2B5EF4-FFF2-40B4-BE49-F238E27FC236}">
                <a16:creationId xmlns:a16="http://schemas.microsoft.com/office/drawing/2014/main" id="{161349E5-7D2D-20B0-AE85-9457ABB2836D}"/>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20" name="图片 19" descr="卡通人物&#10;&#10;描述已自动生成">
            <a:extLst>
              <a:ext uri="{FF2B5EF4-FFF2-40B4-BE49-F238E27FC236}">
                <a16:creationId xmlns:a16="http://schemas.microsoft.com/office/drawing/2014/main" id="{AC8B2616-C675-F462-4817-3999824FA33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566335" y="8019809"/>
            <a:ext cx="6474223" cy="3610623"/>
          </a:xfrm>
          <a:prstGeom prst="rect">
            <a:avLst/>
          </a:prstGeom>
        </p:spPr>
      </p:pic>
      <p:pic>
        <p:nvPicPr>
          <p:cNvPr id="22" name="图片 21" descr="卡通人物&#10;&#10;描述已自动生成">
            <a:extLst>
              <a:ext uri="{FF2B5EF4-FFF2-40B4-BE49-F238E27FC236}">
                <a16:creationId xmlns:a16="http://schemas.microsoft.com/office/drawing/2014/main" id="{104C5148-5A76-323E-305E-0CC951533EA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549276" y="7978398"/>
            <a:ext cx="6474219" cy="3610622"/>
          </a:xfrm>
          <a:prstGeom prst="rect">
            <a:avLst/>
          </a:prstGeom>
        </p:spPr>
      </p:pic>
      <p:pic>
        <p:nvPicPr>
          <p:cNvPr id="24" name="图片 23" descr="建筑的摆设布局&#10;&#10;描述已自动生成">
            <a:extLst>
              <a:ext uri="{FF2B5EF4-FFF2-40B4-BE49-F238E27FC236}">
                <a16:creationId xmlns:a16="http://schemas.microsoft.com/office/drawing/2014/main" id="{D03B2DE2-9C29-5813-D9F9-7C3525B332E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8545492" y="3423746"/>
            <a:ext cx="6474233" cy="3486126"/>
          </a:xfrm>
          <a:prstGeom prst="rect">
            <a:avLst/>
          </a:prstGeom>
        </p:spPr>
      </p:pic>
      <p:pic>
        <p:nvPicPr>
          <p:cNvPr id="26" name="图片 25" descr="河边的建筑&#10;&#10;描述已自动生成">
            <a:extLst>
              <a:ext uri="{FF2B5EF4-FFF2-40B4-BE49-F238E27FC236}">
                <a16:creationId xmlns:a16="http://schemas.microsoft.com/office/drawing/2014/main" id="{A10F0F1F-7A15-5BDA-DE8A-290F008CE70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1566323" y="3423746"/>
            <a:ext cx="6474235" cy="3486126"/>
          </a:xfrm>
          <a:prstGeom prst="rect">
            <a:avLst/>
          </a:prstGeom>
        </p:spPr>
      </p:pic>
      <p:pic>
        <p:nvPicPr>
          <p:cNvPr id="28" name="图片 27" descr="建筑前的广场上有一座桥&#10;&#10;描述已自动生成">
            <a:extLst>
              <a:ext uri="{FF2B5EF4-FFF2-40B4-BE49-F238E27FC236}">
                <a16:creationId xmlns:a16="http://schemas.microsoft.com/office/drawing/2014/main" id="{41FA6B89-4C34-8988-C635-FB842BD964E4}"/>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1857566" y="3279516"/>
            <a:ext cx="7338610" cy="4013303"/>
          </a:xfrm>
          <a:prstGeom prst="rect">
            <a:avLst/>
          </a:prstGeom>
        </p:spPr>
      </p:pic>
      <p:pic>
        <p:nvPicPr>
          <p:cNvPr id="30" name="图片 29" descr="图片包含 人, 室内, 男人, 前&#10;&#10;描述已自动生成">
            <a:extLst>
              <a:ext uri="{FF2B5EF4-FFF2-40B4-BE49-F238E27FC236}">
                <a16:creationId xmlns:a16="http://schemas.microsoft.com/office/drawing/2014/main" id="{6F0A4965-49F5-F77C-721B-C02C1F60B79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834327" y="7754600"/>
            <a:ext cx="7361850" cy="4141041"/>
          </a:xfrm>
          <a:prstGeom prst="rect">
            <a:avLst/>
          </a:prstGeom>
        </p:spPr>
      </p:pic>
      <p:pic>
        <p:nvPicPr>
          <p:cNvPr id="3" name="图片 2" descr="logo-01">
            <a:extLst>
              <a:ext uri="{FF2B5EF4-FFF2-40B4-BE49-F238E27FC236}">
                <a16:creationId xmlns:a16="http://schemas.microsoft.com/office/drawing/2014/main" id="{383EEC4E-8B55-D865-9246-A5109A138F00}"/>
              </a:ext>
            </a:extLst>
          </p:cNvPr>
          <p:cNvPicPr>
            <a:picLocks noChangeAspect="1"/>
          </p:cNvPicPr>
          <p:nvPr/>
        </p:nvPicPr>
        <p:blipFill rotWithShape="1">
          <a:blip r:embed="rId11"/>
          <a:srcRect l="48701"/>
          <a:stretch/>
        </p:blipFill>
        <p:spPr>
          <a:xfrm>
            <a:off x="502977" y="516961"/>
            <a:ext cx="3081634" cy="746976"/>
          </a:xfrm>
          <a:prstGeom prst="rect">
            <a:avLst/>
          </a:prstGeom>
        </p:spPr>
      </p:pic>
    </p:spTree>
    <p:custDataLst>
      <p:tags r:id="rId1"/>
    </p:custDataLst>
    <p:extLst>
      <p:ext uri="{BB962C8B-B14F-4D97-AF65-F5344CB8AC3E}">
        <p14:creationId xmlns:p14="http://schemas.microsoft.com/office/powerpoint/2010/main" val="456924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10">
            <a:lum/>
          </a:blip>
          <a:srcRect/>
          <a:stretch>
            <a:fillRect/>
          </a:stretch>
        </a:blipFill>
        <a:effectLst/>
      </p:bgPr>
    </p:bg>
    <p:spTree>
      <p:nvGrpSpPr>
        <p:cNvPr id="1" name="">
          <a:extLst>
            <a:ext uri="{FF2B5EF4-FFF2-40B4-BE49-F238E27FC236}">
              <a16:creationId xmlns:a16="http://schemas.microsoft.com/office/drawing/2014/main" id="{3B2B702B-3C1E-C858-39F4-AADD539F5DE5}"/>
            </a:ext>
          </a:extLst>
        </p:cNvPr>
        <p:cNvGrpSpPr/>
        <p:nvPr/>
      </p:nvGrpSpPr>
      <p:grpSpPr>
        <a:xfrm>
          <a:off x="0" y="0"/>
          <a:ext cx="0" cy="0"/>
          <a:chOff x="0" y="0"/>
          <a:chExt cx="0" cy="0"/>
        </a:xfrm>
      </p:grpSpPr>
      <p:sp>
        <p:nvSpPr>
          <p:cNvPr id="50" name="圆角矩形 7">
            <a:extLst>
              <a:ext uri="{FF2B5EF4-FFF2-40B4-BE49-F238E27FC236}">
                <a16:creationId xmlns:a16="http://schemas.microsoft.com/office/drawing/2014/main" id="{387D4133-6595-37B6-553E-75105CFC449B}"/>
              </a:ext>
            </a:extLst>
          </p:cNvPr>
          <p:cNvSpPr/>
          <p:nvPr/>
        </p:nvSpPr>
        <p:spPr>
          <a:xfrm rot="5400000">
            <a:off x="20036201" y="-4682727"/>
            <a:ext cx="6531447" cy="24721145"/>
          </a:xfrm>
          <a:prstGeom prst="roundRect">
            <a:avLst>
              <a:gd name="adj" fmla="val 4368"/>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43" name="圆角矩形 7">
            <a:extLst>
              <a:ext uri="{FF2B5EF4-FFF2-40B4-BE49-F238E27FC236}">
                <a16:creationId xmlns:a16="http://schemas.microsoft.com/office/drawing/2014/main" id="{6F08D2F5-4322-1683-6C06-592DB4DAB562}"/>
              </a:ext>
            </a:extLst>
          </p:cNvPr>
          <p:cNvSpPr/>
          <p:nvPr/>
        </p:nvSpPr>
        <p:spPr>
          <a:xfrm rot="5400000">
            <a:off x="2642689" y="3629227"/>
            <a:ext cx="6531447" cy="8097237"/>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9" name="文本框 8">
            <a:extLst>
              <a:ext uri="{FF2B5EF4-FFF2-40B4-BE49-F238E27FC236}">
                <a16:creationId xmlns:a16="http://schemas.microsoft.com/office/drawing/2014/main" id="{BAEA077C-9328-BAE0-92B5-9DC812FD4499}"/>
              </a:ext>
            </a:extLst>
          </p:cNvPr>
          <p:cNvSpPr txBox="1"/>
          <p:nvPr/>
        </p:nvSpPr>
        <p:spPr>
          <a:xfrm>
            <a:off x="82055" y="890449"/>
            <a:ext cx="35964601"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分镜视频生成 </a:t>
            </a:r>
            <a:r>
              <a:rPr lang="en-US" altLang="zh-CN" sz="7058" dirty="0"/>
              <a:t>– </a:t>
            </a:r>
            <a:r>
              <a:rPr lang="zh-CN" altLang="en-US" sz="7058" dirty="0"/>
              <a:t>音频驱动表演</a:t>
            </a:r>
            <a:endParaRPr lang="en-US" altLang="zh-CN" sz="7058" dirty="0"/>
          </a:p>
        </p:txBody>
      </p:sp>
      <p:sp>
        <p:nvSpPr>
          <p:cNvPr id="13" name="文本框 12">
            <a:extLst>
              <a:ext uri="{FF2B5EF4-FFF2-40B4-BE49-F238E27FC236}">
                <a16:creationId xmlns:a16="http://schemas.microsoft.com/office/drawing/2014/main" id="{96D13B37-1144-B3D2-2531-58395C01FE7F}"/>
              </a:ext>
            </a:extLst>
          </p:cNvPr>
          <p:cNvSpPr txBox="1"/>
          <p:nvPr/>
        </p:nvSpPr>
        <p:spPr>
          <a:xfrm>
            <a:off x="10631166" y="2315067"/>
            <a:ext cx="14866377" cy="816377"/>
          </a:xfrm>
          <a:prstGeom prst="rect">
            <a:avLst/>
          </a:prstGeom>
          <a:noFill/>
        </p:spPr>
        <p:txBody>
          <a:bodyPr wrap="square" rtlCol="0">
            <a:spAutoFit/>
          </a:bodyPr>
          <a:lstStyle/>
          <a:p>
            <a:pPr lvl="0"/>
            <a:r>
              <a:rPr lang="en-US" altLang="zh-CN" sz="4705" i="1" dirty="0" err="1">
                <a:solidFill>
                  <a:prstClr val="white"/>
                </a:solidFill>
                <a:latin typeface="MiSans Normal" panose="00000600000000000000" charset="-122"/>
                <a:ea typeface="MiSans Normal" panose="00000600000000000000" charset="-122"/>
              </a:rPr>
              <a:t>OmniHuman</a:t>
            </a:r>
            <a:r>
              <a:rPr lang="en-US" altLang="zh-CN" sz="4705" i="1" dirty="0">
                <a:solidFill>
                  <a:prstClr val="white"/>
                </a:solidFill>
                <a:latin typeface="MiSans Normal" panose="00000600000000000000" charset="-122"/>
                <a:ea typeface="MiSans Normal" panose="00000600000000000000" charset="-122"/>
              </a:rPr>
              <a:t> 1.5 </a:t>
            </a:r>
            <a:r>
              <a:rPr lang="zh-CN" altLang="en-US" sz="4705" i="1" dirty="0">
                <a:solidFill>
                  <a:prstClr val="white"/>
                </a:solidFill>
                <a:latin typeface="MiSans Normal" panose="00000600000000000000" charset="-122"/>
                <a:ea typeface="MiSans Normal" panose="00000600000000000000" charset="-122"/>
              </a:rPr>
              <a:t>模型 </a:t>
            </a:r>
            <a:r>
              <a:rPr lang="en-US" altLang="zh-CN" sz="4705" i="1" dirty="0">
                <a:solidFill>
                  <a:prstClr val="white"/>
                </a:solidFill>
                <a:latin typeface="MiSans Normal" panose="00000600000000000000" charset="-122"/>
                <a:ea typeface="MiSans Normal" panose="00000600000000000000" charset="-122"/>
              </a:rPr>
              <a:t>– </a:t>
            </a:r>
            <a:r>
              <a:rPr lang="zh-CN" altLang="en-US" sz="4705" i="1" dirty="0">
                <a:solidFill>
                  <a:prstClr val="white"/>
                </a:solidFill>
                <a:latin typeface="MiSans Normal" panose="00000600000000000000" charset="-122"/>
                <a:ea typeface="MiSans Normal" panose="00000600000000000000" charset="-122"/>
              </a:rPr>
              <a:t>多形象兼容，情绪动态自适应</a:t>
            </a:r>
          </a:p>
        </p:txBody>
      </p:sp>
      <p:cxnSp>
        <p:nvCxnSpPr>
          <p:cNvPr id="17" name="直接连接符 16">
            <a:extLst>
              <a:ext uri="{FF2B5EF4-FFF2-40B4-BE49-F238E27FC236}">
                <a16:creationId xmlns:a16="http://schemas.microsoft.com/office/drawing/2014/main" id="{DE6FAC0B-8F37-5879-AC47-BD0C992751F0}"/>
              </a:ext>
            </a:extLst>
          </p:cNvPr>
          <p:cNvCxnSpPr>
            <a:cxnSpLocks/>
          </p:cNvCxnSpPr>
          <p:nvPr/>
        </p:nvCxnSpPr>
        <p:spPr>
          <a:xfrm>
            <a:off x="10471524" y="4686811"/>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44" name="圆角矩形 15">
            <a:extLst>
              <a:ext uri="{FF2B5EF4-FFF2-40B4-BE49-F238E27FC236}">
                <a16:creationId xmlns:a16="http://schemas.microsoft.com/office/drawing/2014/main" id="{598DBDE9-1B08-942B-F37A-0563DCAF62FE}"/>
              </a:ext>
            </a:extLst>
          </p:cNvPr>
          <p:cNvSpPr/>
          <p:nvPr/>
        </p:nvSpPr>
        <p:spPr>
          <a:xfrm>
            <a:off x="2335700" y="3992799"/>
            <a:ext cx="6961830" cy="694013"/>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endParaRPr lang="zh-CN" altLang="en-US" sz="3294" b="1" dirty="0">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45" name="文本框 44">
            <a:extLst>
              <a:ext uri="{FF2B5EF4-FFF2-40B4-BE49-F238E27FC236}">
                <a16:creationId xmlns:a16="http://schemas.microsoft.com/office/drawing/2014/main" id="{6673CFD3-85FE-FBC0-B272-EBDC4C3AF224}"/>
              </a:ext>
            </a:extLst>
          </p:cNvPr>
          <p:cNvSpPr txBox="1"/>
          <p:nvPr/>
        </p:nvSpPr>
        <p:spPr>
          <a:xfrm>
            <a:off x="3578297" y="3950921"/>
            <a:ext cx="4476636" cy="516505"/>
          </a:xfrm>
          <a:prstGeom prst="rect">
            <a:avLst/>
          </a:prstGeom>
          <a:noFill/>
        </p:spPr>
        <p:txBody>
          <a:bodyPr wrap="square" rtlCol="0">
            <a:noAutofit/>
          </a:bodyPr>
          <a:lstStyle/>
          <a:p>
            <a:pPr algn="ctr" defTabSz="1075609">
              <a:defRPr/>
            </a:pPr>
            <a:r>
              <a:rPr lang="zh-CN" altLang="en-US" sz="4705" b="1" dirty="0">
                <a:gradFill>
                  <a:gsLst>
                    <a:gs pos="0">
                      <a:srgbClr val="C575B9"/>
                    </a:gs>
                    <a:gs pos="37000">
                      <a:srgbClr val="FFFFFF"/>
                    </a:gs>
                    <a:gs pos="100000">
                      <a:srgbClr val="FFFFFF"/>
                    </a:gs>
                  </a:gsLst>
                  <a:lin ang="10800000" scaled="0"/>
                </a:gradFill>
                <a:latin typeface="苹方-简"/>
                <a:ea typeface="MiSans Medium" panose="00000600000000000000" charset="-122"/>
              </a:rPr>
              <a:t>模型特点</a:t>
            </a:r>
          </a:p>
        </p:txBody>
      </p:sp>
      <p:pic>
        <p:nvPicPr>
          <p:cNvPr id="38" name="图片 37">
            <a:extLst>
              <a:ext uri="{FF2B5EF4-FFF2-40B4-BE49-F238E27FC236}">
                <a16:creationId xmlns:a16="http://schemas.microsoft.com/office/drawing/2014/main" id="{DF16247B-3725-1948-89B5-BC13B693973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192911" y="5258913"/>
            <a:ext cx="8031844" cy="4417514"/>
          </a:xfrm>
          <a:prstGeom prst="rect">
            <a:avLst/>
          </a:prstGeom>
        </p:spPr>
      </p:pic>
      <p:pic>
        <p:nvPicPr>
          <p:cNvPr id="39" name="main1_aac">
            <a:hlinkClick r:id="" action="ppaction://media"/>
            <a:extLst>
              <a:ext uri="{FF2B5EF4-FFF2-40B4-BE49-F238E27FC236}">
                <a16:creationId xmlns:a16="http://schemas.microsoft.com/office/drawing/2014/main" id="{BB6D07CE-9FBD-F3E5-552C-ECB93A291A06}"/>
              </a:ext>
            </a:extLst>
          </p:cNvPr>
          <p:cNvPicPr>
            <a:picLocks noChangeAspect="1"/>
          </p:cNvPicPr>
          <p:nvPr>
            <a:videoFile r:link="rId3"/>
            <p:extLst>
              <p:ext uri="{DAA4B4D4-6D71-4841-9C94-3DE7FCFB9230}">
                <p14:media xmlns:p14="http://schemas.microsoft.com/office/powerpoint/2010/main" r:embed="rId2"/>
              </p:ext>
            </p:extLst>
          </p:nvPr>
        </p:nvPicPr>
        <p:blipFill>
          <a:blip r:embed="rId12"/>
          <a:stretch>
            <a:fillRect/>
          </a:stretch>
        </p:blipFill>
        <p:spPr>
          <a:xfrm>
            <a:off x="19400507" y="5258914"/>
            <a:ext cx="8031845" cy="4417515"/>
          </a:xfrm>
          <a:prstGeom prst="rect">
            <a:avLst/>
          </a:prstGeom>
        </p:spPr>
      </p:pic>
      <p:pic>
        <p:nvPicPr>
          <p:cNvPr id="41" name="out">
            <a:hlinkClick r:id="" action="ppaction://media"/>
            <a:extLst>
              <a:ext uri="{FF2B5EF4-FFF2-40B4-BE49-F238E27FC236}">
                <a16:creationId xmlns:a16="http://schemas.microsoft.com/office/drawing/2014/main" id="{9FEC3200-3A6A-2C9C-B5B7-F5E1DA9D1180}"/>
              </a:ext>
            </a:extLst>
          </p:cNvPr>
          <p:cNvPicPr>
            <a:picLocks noChangeAspect="1"/>
          </p:cNvPicPr>
          <p:nvPr>
            <a:audioFile r:link="rId5"/>
            <p:extLst>
              <p:ext uri="{DAA4B4D4-6D71-4841-9C94-3DE7FCFB9230}">
                <p14:media xmlns:p14="http://schemas.microsoft.com/office/powerpoint/2010/main" r:embed="rId4"/>
              </p:ext>
            </p:extLst>
          </p:nvPr>
        </p:nvPicPr>
        <p:blipFill>
          <a:blip r:embed="rId13"/>
          <a:stretch>
            <a:fillRect/>
          </a:stretch>
        </p:blipFill>
        <p:spPr>
          <a:xfrm>
            <a:off x="16447482" y="9683455"/>
            <a:ext cx="956131" cy="956131"/>
          </a:xfrm>
          <a:prstGeom prst="rect">
            <a:avLst/>
          </a:prstGeom>
        </p:spPr>
      </p:pic>
      <p:sp>
        <p:nvSpPr>
          <p:cNvPr id="46" name="文本框 45">
            <a:extLst>
              <a:ext uri="{FF2B5EF4-FFF2-40B4-BE49-F238E27FC236}">
                <a16:creationId xmlns:a16="http://schemas.microsoft.com/office/drawing/2014/main" id="{6E7FC557-ACC3-9311-1351-88B5DF1142FB}"/>
              </a:ext>
            </a:extLst>
          </p:cNvPr>
          <p:cNvSpPr txBox="1"/>
          <p:nvPr/>
        </p:nvSpPr>
        <p:spPr>
          <a:xfrm>
            <a:off x="12689638" y="4135232"/>
            <a:ext cx="5147663" cy="541647"/>
          </a:xfrm>
          <a:prstGeom prst="rect">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algn="ctr" fontAlgn="auto">
              <a:lnSpc>
                <a:spcPct val="100000"/>
              </a:lnSpc>
              <a:spcBef>
                <a:spcPts val="0"/>
              </a:spcBef>
              <a:spcAft>
                <a:spcPts val="0"/>
              </a:spcAft>
              <a:buClrTx/>
              <a:buSzTx/>
              <a:buFontTx/>
              <a:buNone/>
              <a:tabLst/>
              <a:defRPr kumimoji="0" sz="24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CN" altLang="en-US" sz="2823" dirty="0"/>
              <a:t>输入：图片</a:t>
            </a:r>
          </a:p>
        </p:txBody>
      </p:sp>
      <p:sp>
        <p:nvSpPr>
          <p:cNvPr id="47" name="文本框 46">
            <a:extLst>
              <a:ext uri="{FF2B5EF4-FFF2-40B4-BE49-F238E27FC236}">
                <a16:creationId xmlns:a16="http://schemas.microsoft.com/office/drawing/2014/main" id="{E9182CEC-15E4-1038-BB8C-5CDD742EDE4B}"/>
              </a:ext>
            </a:extLst>
          </p:cNvPr>
          <p:cNvSpPr txBox="1"/>
          <p:nvPr/>
        </p:nvSpPr>
        <p:spPr>
          <a:xfrm>
            <a:off x="13543254" y="9929609"/>
            <a:ext cx="3298042" cy="418128"/>
          </a:xfrm>
          <a:prstGeom prst="rect">
            <a:avLst/>
          </a:prstGeom>
          <a:noFill/>
        </p:spPr>
        <p:txBody>
          <a:bodyPr wrap="square">
            <a:spAutoFit/>
          </a:bodyPr>
          <a:lstStyle/>
          <a:p>
            <a:pPr algn="ctr"/>
            <a:r>
              <a:rPr lang="zh-CN" altLang="en-US" sz="2117" dirty="0">
                <a:solidFill>
                  <a:schemeClr val="bg1"/>
                </a:solidFill>
                <a:latin typeface="MiSans Normal" pitchFamily="2" charset="-122"/>
                <a:ea typeface="MiSans Normal" pitchFamily="2" charset="-122"/>
              </a:rPr>
              <a:t>输入：音频</a:t>
            </a:r>
          </a:p>
        </p:txBody>
      </p:sp>
      <p:sp>
        <p:nvSpPr>
          <p:cNvPr id="48" name="文本框 47">
            <a:extLst>
              <a:ext uri="{FF2B5EF4-FFF2-40B4-BE49-F238E27FC236}">
                <a16:creationId xmlns:a16="http://schemas.microsoft.com/office/drawing/2014/main" id="{BAA3FDF0-9A2B-6253-F33F-2246C61A8829}"/>
              </a:ext>
            </a:extLst>
          </p:cNvPr>
          <p:cNvSpPr txBox="1"/>
          <p:nvPr/>
        </p:nvSpPr>
        <p:spPr>
          <a:xfrm>
            <a:off x="21315001" y="4135041"/>
            <a:ext cx="5147663" cy="469428"/>
          </a:xfrm>
          <a:prstGeom prst="rect">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algn="ctr" fontAlgn="auto">
              <a:lnSpc>
                <a:spcPct val="100000"/>
              </a:lnSpc>
              <a:spcBef>
                <a:spcPts val="0"/>
              </a:spcBef>
              <a:spcAft>
                <a:spcPts val="0"/>
              </a:spcAft>
              <a:buClrTx/>
              <a:buSzTx/>
              <a:buFontTx/>
              <a:buNone/>
              <a:tabLst/>
              <a:defRPr kumimoji="0" sz="24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CN" altLang="en-US" sz="2823" dirty="0"/>
              <a:t>输出：视频</a:t>
            </a:r>
          </a:p>
        </p:txBody>
      </p:sp>
      <p:sp>
        <p:nvSpPr>
          <p:cNvPr id="49" name="文本框 48">
            <a:extLst>
              <a:ext uri="{FF2B5EF4-FFF2-40B4-BE49-F238E27FC236}">
                <a16:creationId xmlns:a16="http://schemas.microsoft.com/office/drawing/2014/main" id="{00EFE519-4472-8DA7-1D37-D4C3FBBF564F}"/>
              </a:ext>
            </a:extLst>
          </p:cNvPr>
          <p:cNvSpPr txBox="1"/>
          <p:nvPr/>
        </p:nvSpPr>
        <p:spPr>
          <a:xfrm>
            <a:off x="29419048" y="4135041"/>
            <a:ext cx="5147663" cy="469428"/>
          </a:xfrm>
          <a:prstGeom prst="rect">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algn="ctr" fontAlgn="auto">
              <a:lnSpc>
                <a:spcPct val="100000"/>
              </a:lnSpc>
              <a:spcBef>
                <a:spcPts val="0"/>
              </a:spcBef>
              <a:spcAft>
                <a:spcPts val="0"/>
              </a:spcAft>
              <a:buClrTx/>
              <a:buSzTx/>
              <a:buFontTx/>
              <a:buNone/>
              <a:tabLst/>
              <a:defRPr kumimoji="0" sz="24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CN" altLang="en-US" sz="2823" dirty="0"/>
              <a:t>其他样例</a:t>
            </a:r>
          </a:p>
        </p:txBody>
      </p:sp>
      <p:sp>
        <p:nvSpPr>
          <p:cNvPr id="51" name="文本框 50">
            <a:extLst>
              <a:ext uri="{FF2B5EF4-FFF2-40B4-BE49-F238E27FC236}">
                <a16:creationId xmlns:a16="http://schemas.microsoft.com/office/drawing/2014/main" id="{925986F4-9065-947E-0780-23FC69A0A210}"/>
              </a:ext>
            </a:extLst>
          </p:cNvPr>
          <p:cNvSpPr txBox="1"/>
          <p:nvPr/>
        </p:nvSpPr>
        <p:spPr>
          <a:xfrm>
            <a:off x="2335701" y="4817645"/>
            <a:ext cx="7467957" cy="6174126"/>
          </a:xfrm>
          <a:prstGeom prst="rect">
            <a:avLst/>
          </a:prstGeom>
          <a:noFill/>
        </p:spPr>
        <p:txBody>
          <a:bodyPr wrap="square">
            <a:spAutoFit/>
          </a:bodyPr>
          <a:lstStyle/>
          <a:p>
            <a:pPr algn="l">
              <a:buFont typeface="+mj-lt"/>
              <a:buAutoNum type="arabicPeriod"/>
            </a:pPr>
            <a:endParaRPr lang="en-US" altLang="zh-CN" sz="2823" dirty="0">
              <a:solidFill>
                <a:schemeClr val="bg1"/>
              </a:solidFill>
              <a:latin typeface="MiSans Normal" pitchFamily="2" charset="-122"/>
              <a:ea typeface="MiSans Normal" pitchFamily="2" charset="-122"/>
            </a:endParaRPr>
          </a:p>
          <a:p>
            <a:pPr defTabSz="1075609">
              <a:defRPr/>
            </a:pPr>
            <a:r>
              <a:rPr lang="en-US" altLang="zh-CN" sz="2823" dirty="0">
                <a:solidFill>
                  <a:prstClr val="white"/>
                </a:solidFill>
                <a:latin typeface="MiSans Normal" pitchFamily="2" charset="-122"/>
                <a:ea typeface="MiSans Normal" pitchFamily="2" charset="-122"/>
              </a:rPr>
              <a:t>1.</a:t>
            </a:r>
            <a:r>
              <a:rPr lang="zh-CN" altLang="en-US" sz="2823" dirty="0">
                <a:solidFill>
                  <a:prstClr val="white"/>
                </a:solidFill>
                <a:latin typeface="MiSans Normal" pitchFamily="2" charset="-122"/>
                <a:ea typeface="MiSans Normal" pitchFamily="2" charset="-122"/>
              </a:rPr>
              <a:t> 支持多样化输入与场景</a:t>
            </a:r>
            <a:br>
              <a:rPr lang="zh-CN" altLang="en-US" sz="2823" dirty="0">
                <a:solidFill>
                  <a:prstClr val="white"/>
                </a:solidFill>
                <a:latin typeface="MiSans Normal" pitchFamily="2" charset="-122"/>
                <a:ea typeface="MiSans Normal" pitchFamily="2" charset="-122"/>
              </a:rPr>
            </a:br>
            <a:endParaRPr lang="zh-CN" altLang="en-US" sz="2823" dirty="0">
              <a:solidFill>
                <a:prstClr val="white"/>
              </a:solidFill>
              <a:latin typeface="MiSans Normal" pitchFamily="2" charset="-122"/>
              <a:ea typeface="MiSans Normal" pitchFamily="2" charset="-122"/>
            </a:endParaRPr>
          </a:p>
          <a:p>
            <a:pPr defTabSz="1075609">
              <a:defRPr/>
            </a:pPr>
            <a:r>
              <a:rPr lang="zh-CN" altLang="en-US" sz="2823" dirty="0">
                <a:solidFill>
                  <a:prstClr val="white"/>
                </a:solidFill>
                <a:latin typeface="MiSans Normal" pitchFamily="2" charset="-122"/>
                <a:ea typeface="MiSans Normal" pitchFamily="2" charset="-122"/>
              </a:rPr>
              <a:t>可处理多种图像类型，包括肖像、半身、全身图像，甚至卡通、动物、人工物体等非人类形象。</a:t>
            </a:r>
            <a:br>
              <a:rPr lang="zh-CN" altLang="en-US" sz="2823" dirty="0">
                <a:solidFill>
                  <a:prstClr val="white"/>
                </a:solidFill>
                <a:latin typeface="MiSans Normal" pitchFamily="2" charset="-122"/>
                <a:ea typeface="MiSans Normal" pitchFamily="2" charset="-122"/>
              </a:rPr>
            </a:br>
            <a:endParaRPr lang="zh-CN" altLang="en-US" sz="2823" dirty="0">
              <a:solidFill>
                <a:prstClr val="white"/>
              </a:solidFill>
              <a:latin typeface="MiSans Normal" pitchFamily="2" charset="-122"/>
              <a:ea typeface="MiSans Normal" pitchFamily="2" charset="-122"/>
            </a:endParaRPr>
          </a:p>
          <a:p>
            <a:pPr defTabSz="1075609">
              <a:defRPr/>
            </a:pPr>
            <a:r>
              <a:rPr lang="en-US" altLang="zh-CN" sz="2823" dirty="0">
                <a:solidFill>
                  <a:prstClr val="white"/>
                </a:solidFill>
                <a:latin typeface="MiSans Normal" pitchFamily="2" charset="-122"/>
                <a:ea typeface="MiSans Normal" pitchFamily="2" charset="-122"/>
              </a:rPr>
              <a:t>2. </a:t>
            </a:r>
            <a:r>
              <a:rPr lang="zh-CN" altLang="en-US" sz="2823" dirty="0">
                <a:solidFill>
                  <a:prstClr val="white"/>
                </a:solidFill>
                <a:latin typeface="MiSans Normal" pitchFamily="2" charset="-122"/>
                <a:ea typeface="MiSans Normal" pitchFamily="2" charset="-122"/>
              </a:rPr>
              <a:t>高逼真度输出</a:t>
            </a:r>
            <a:br>
              <a:rPr lang="zh-CN" altLang="en-US" sz="2823" dirty="0">
                <a:solidFill>
                  <a:prstClr val="white"/>
                </a:solidFill>
                <a:latin typeface="MiSans Normal" pitchFamily="2" charset="-122"/>
                <a:ea typeface="MiSans Normal" pitchFamily="2" charset="-122"/>
              </a:rPr>
            </a:br>
            <a:endParaRPr lang="zh-CN" altLang="en-US" sz="2823" dirty="0">
              <a:solidFill>
                <a:prstClr val="white"/>
              </a:solidFill>
              <a:latin typeface="MiSans Normal" pitchFamily="2" charset="-122"/>
              <a:ea typeface="MiSans Normal" pitchFamily="2" charset="-122"/>
            </a:endParaRPr>
          </a:p>
          <a:p>
            <a:pPr defTabSz="1075609">
              <a:defRPr/>
            </a:pPr>
            <a:r>
              <a:rPr lang="zh-CN" altLang="en-US" sz="2823" dirty="0">
                <a:solidFill>
                  <a:prstClr val="white"/>
                </a:solidFill>
                <a:latin typeface="MiSans Normal" pitchFamily="2" charset="-122"/>
                <a:ea typeface="MiSans Normal" pitchFamily="2" charset="-122"/>
              </a:rPr>
              <a:t>生成视频具备极强真实感，具体表现为：唇形与语音精准同步、手势自然贴合节奏 </a:t>
            </a:r>
            <a:r>
              <a:rPr lang="en-US" altLang="zh-CN" sz="2823" dirty="0">
                <a:solidFill>
                  <a:prstClr val="white"/>
                </a:solidFill>
                <a:latin typeface="MiSans Normal" pitchFamily="2" charset="-122"/>
                <a:ea typeface="MiSans Normal" pitchFamily="2" charset="-122"/>
              </a:rPr>
              <a:t>/ </a:t>
            </a:r>
            <a:r>
              <a:rPr lang="zh-CN" altLang="en-US" sz="2823" dirty="0">
                <a:solidFill>
                  <a:prstClr val="white"/>
                </a:solidFill>
                <a:latin typeface="MiSans Normal" pitchFamily="2" charset="-122"/>
                <a:ea typeface="MiSans Normal" pitchFamily="2" charset="-122"/>
              </a:rPr>
              <a:t>情绪，面部表情（如微笑）和肢体动作细节（如舞蹈姿势）。</a:t>
            </a:r>
          </a:p>
          <a:p>
            <a:pPr algn="l">
              <a:buFont typeface="+mj-lt"/>
              <a:buAutoNum type="arabicPeriod"/>
            </a:pPr>
            <a:endParaRPr lang="zh-CN" altLang="en-US" sz="2823" dirty="0">
              <a:solidFill>
                <a:schemeClr val="bg1"/>
              </a:solidFill>
              <a:latin typeface="MiSans Normal" pitchFamily="2" charset="-122"/>
              <a:ea typeface="MiSans Normal" pitchFamily="2" charset="-122"/>
            </a:endParaRPr>
          </a:p>
        </p:txBody>
      </p:sp>
      <p:cxnSp>
        <p:nvCxnSpPr>
          <p:cNvPr id="2" name="直接连接符 10">
            <a:extLst>
              <a:ext uri="{FF2B5EF4-FFF2-40B4-BE49-F238E27FC236}">
                <a16:creationId xmlns:a16="http://schemas.microsoft.com/office/drawing/2014/main" id="{82AD3246-0BFE-AEC6-B14A-22CA9B4701E1}"/>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3" name="omnihuman">
            <a:hlinkClick r:id="" action="ppaction://media"/>
            <a:extLst>
              <a:ext uri="{FF2B5EF4-FFF2-40B4-BE49-F238E27FC236}">
                <a16:creationId xmlns:a16="http://schemas.microsoft.com/office/drawing/2014/main" id="{DB2F41B1-134E-54CC-2BE7-26CA230316C7}"/>
              </a:ext>
            </a:extLst>
          </p:cNvPr>
          <p:cNvPicPr>
            <a:picLocks noChangeAspect="1"/>
          </p:cNvPicPr>
          <p:nvPr>
            <a:videoFile r:link="rId7"/>
            <p:extLst>
              <p:ext uri="{DAA4B4D4-6D71-4841-9C94-3DE7FCFB9230}">
                <p14:media xmlns:p14="http://schemas.microsoft.com/office/powerpoint/2010/main" r:embed="rId6"/>
              </p:ext>
            </p:extLst>
          </p:nvPr>
        </p:nvPicPr>
        <p:blipFill>
          <a:blip r:embed="rId14"/>
          <a:stretch>
            <a:fillRect/>
          </a:stretch>
        </p:blipFill>
        <p:spPr>
          <a:xfrm>
            <a:off x="27597082" y="5304781"/>
            <a:ext cx="7714410" cy="4371646"/>
          </a:xfrm>
          <a:prstGeom prst="rect">
            <a:avLst/>
          </a:prstGeom>
        </p:spPr>
      </p:pic>
      <p:sp>
        <p:nvSpPr>
          <p:cNvPr id="5" name="文本框 4">
            <a:extLst>
              <a:ext uri="{FF2B5EF4-FFF2-40B4-BE49-F238E27FC236}">
                <a16:creationId xmlns:a16="http://schemas.microsoft.com/office/drawing/2014/main" id="{3EF9648B-A1E5-62B8-274F-799BBFC5FC0C}"/>
              </a:ext>
            </a:extLst>
          </p:cNvPr>
          <p:cNvSpPr txBox="1"/>
          <p:nvPr/>
        </p:nvSpPr>
        <p:spPr>
          <a:xfrm>
            <a:off x="27464886" y="9766921"/>
            <a:ext cx="8197610" cy="1069716"/>
          </a:xfrm>
          <a:prstGeom prst="rect">
            <a:avLst/>
          </a:prstGeom>
          <a:noFill/>
        </p:spPr>
        <p:txBody>
          <a:bodyPr wrap="square">
            <a:spAutoFit/>
          </a:bodyPr>
          <a:lstStyle/>
          <a:p>
            <a:r>
              <a:rPr lang="zh-CN" altLang="en-US" sz="2117" dirty="0">
                <a:solidFill>
                  <a:schemeClr val="bg1"/>
                </a:solidFill>
              </a:rPr>
              <a:t>父子俩神情惊愕地望向镜头方向，儿子说话。随后镜头开始缓缓推进，空气中出现扭曲波动，父子如尘烟般被抽入画面深处，瞬间消失。镜头定格，空荡的沙发上，只剩遥控器和手机</a:t>
            </a:r>
          </a:p>
        </p:txBody>
      </p:sp>
      <p:pic>
        <p:nvPicPr>
          <p:cNvPr id="4" name="图片 3" descr="logo-01">
            <a:extLst>
              <a:ext uri="{FF2B5EF4-FFF2-40B4-BE49-F238E27FC236}">
                <a16:creationId xmlns:a16="http://schemas.microsoft.com/office/drawing/2014/main" id="{802CEE78-5CEF-3140-7541-BE7D6ACB5909}"/>
              </a:ext>
            </a:extLst>
          </p:cNvPr>
          <p:cNvPicPr>
            <a:picLocks noChangeAspect="1"/>
          </p:cNvPicPr>
          <p:nvPr/>
        </p:nvPicPr>
        <p:blipFill rotWithShape="1">
          <a:blip r:embed="rId15"/>
          <a:srcRect l="48701"/>
          <a:stretch/>
        </p:blipFill>
        <p:spPr>
          <a:xfrm>
            <a:off x="496663" y="516961"/>
            <a:ext cx="3081634" cy="746976"/>
          </a:xfrm>
          <a:prstGeom prst="rect">
            <a:avLst/>
          </a:prstGeom>
        </p:spPr>
      </p:pic>
    </p:spTree>
    <p:custDataLst>
      <p:tags r:id="rId1"/>
    </p:custDataLst>
    <p:extLst>
      <p:ext uri="{BB962C8B-B14F-4D97-AF65-F5344CB8AC3E}">
        <p14:creationId xmlns:p14="http://schemas.microsoft.com/office/powerpoint/2010/main" val="1130676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880" fill="hold"/>
                                        <p:tgtEl>
                                          <p:spTgt spid="41"/>
                                        </p:tgtEl>
                                      </p:cBhvr>
                                    </p:cmd>
                                  </p:childTnLst>
                                </p:cTn>
                              </p:par>
                              <p:par>
                                <p:cTn id="7" presetID="1" presetClass="mediacall" presetSubtype="0" fill="hold" nodeType="withEffect">
                                  <p:stCondLst>
                                    <p:cond delay="0"/>
                                  </p:stCondLst>
                                  <p:childTnLst>
                                    <p:cmd type="call" cmd="playFrom(0.0)">
                                      <p:cBhvr>
                                        <p:cTn id="8" dur="8960" fill="hold"/>
                                        <p:tgtEl>
                                          <p:spTgt spid="39"/>
                                        </p:tgtEl>
                                      </p:cBhvr>
                                    </p:cmd>
                                  </p:childTnLst>
                                </p:cTn>
                              </p:par>
                            </p:childTnLst>
                          </p:cTn>
                        </p:par>
                        <p:par>
                          <p:cTn id="9" fill="hold">
                            <p:stCondLst>
                              <p:cond delay="8960"/>
                            </p:stCondLst>
                            <p:childTnLst>
                              <p:par>
                                <p:cTn id="10" presetID="1" presetClass="mediacall" presetSubtype="0" fill="hold" nodeType="afterEffect">
                                  <p:stCondLst>
                                    <p:cond delay="0"/>
                                  </p:stCondLst>
                                  <p:childTnLst>
                                    <p:cmd type="call" cmd="playFrom(0.0)">
                                      <p:cBhvr>
                                        <p:cTn id="11" dur="91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12" fill="hold" display="0">
                  <p:stCondLst>
                    <p:cond delay="indefinite"/>
                  </p:stCondLst>
                  <p:endCondLst>
                    <p:cond evt="onStopAudio" delay="0">
                      <p:tgtEl>
                        <p:sldTgt/>
                      </p:tgtEl>
                    </p:cond>
                  </p:endCondLst>
                </p:cTn>
                <p:tgtEl>
                  <p:spTgt spid="41"/>
                </p:tgtEl>
              </p:cMediaNode>
            </p:audio>
            <p:video>
              <p:cMediaNode vol="96970">
                <p:cTn id="13" fill="hold" display="0">
                  <p:stCondLst>
                    <p:cond delay="indefinite"/>
                  </p:stCondLst>
                </p:cTn>
                <p:tgtEl>
                  <p:spTgt spid="39"/>
                </p:tgtEl>
              </p:cMediaNode>
            </p:video>
            <p:seq concurrent="1" nextAc="seek">
              <p:cTn id="14" restart="whenNotActive" fill="hold" evtFilter="cancelBubble" nodeType="interactiveSeq">
                <p:stCondLst>
                  <p:cond evt="onClick" delay="0">
                    <p:tgtEl>
                      <p:spTgt spid="39"/>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39"/>
                                        </p:tgtEl>
                                      </p:cBhvr>
                                    </p:cmd>
                                  </p:childTnLst>
                                </p:cTn>
                              </p:par>
                            </p:childTnLst>
                          </p:cTn>
                        </p:par>
                      </p:childTnLst>
                    </p:cTn>
                  </p:par>
                </p:childTnLst>
              </p:cTn>
              <p:nextCondLst>
                <p:cond evt="onClick" delay="0">
                  <p:tgtEl>
                    <p:spTgt spid="39"/>
                  </p:tgtEl>
                </p:cond>
              </p:nextCondLst>
            </p:seq>
            <p:video>
              <p:cMediaNode vol="80000">
                <p:cTn id="19" fill="hold" display="0">
                  <p:stCondLst>
                    <p:cond delay="indefinite"/>
                  </p:stCondLst>
                </p:cTn>
                <p:tgtEl>
                  <p:spTgt spid="3"/>
                </p:tgtEl>
              </p:cMediaNode>
            </p:video>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8">
            <a:lum/>
          </a:blip>
          <a:srcRect/>
          <a:stretch>
            <a:fillRect/>
          </a:stretch>
        </a:blipFill>
        <a:effectLst/>
      </p:bgPr>
    </p:bg>
    <p:spTree>
      <p:nvGrpSpPr>
        <p:cNvPr id="1" name="">
          <a:extLst>
            <a:ext uri="{FF2B5EF4-FFF2-40B4-BE49-F238E27FC236}">
              <a16:creationId xmlns:a16="http://schemas.microsoft.com/office/drawing/2014/main" id="{CA4F7FC6-EB0F-17DA-B478-2DABF9B90BB9}"/>
            </a:ext>
          </a:extLst>
        </p:cNvPr>
        <p:cNvGrpSpPr/>
        <p:nvPr/>
      </p:nvGrpSpPr>
      <p:grpSpPr>
        <a:xfrm>
          <a:off x="0" y="0"/>
          <a:ext cx="0" cy="0"/>
          <a:chOff x="0" y="0"/>
          <a:chExt cx="0" cy="0"/>
        </a:xfrm>
      </p:grpSpPr>
      <p:sp>
        <p:nvSpPr>
          <p:cNvPr id="43" name="圆角矩形 7">
            <a:extLst>
              <a:ext uri="{FF2B5EF4-FFF2-40B4-BE49-F238E27FC236}">
                <a16:creationId xmlns:a16="http://schemas.microsoft.com/office/drawing/2014/main" id="{AD10AA09-0926-F6A8-235D-1F54372FA9BB}"/>
              </a:ext>
            </a:extLst>
          </p:cNvPr>
          <p:cNvSpPr/>
          <p:nvPr/>
        </p:nvSpPr>
        <p:spPr>
          <a:xfrm rot="5400000">
            <a:off x="2399080" y="3638021"/>
            <a:ext cx="6531447" cy="8097237"/>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9" name="文本框 8">
            <a:extLst>
              <a:ext uri="{FF2B5EF4-FFF2-40B4-BE49-F238E27FC236}">
                <a16:creationId xmlns:a16="http://schemas.microsoft.com/office/drawing/2014/main" id="{86E27172-FC83-B1E3-34CD-FFEF76E75CBA}"/>
              </a:ext>
            </a:extLst>
          </p:cNvPr>
          <p:cNvSpPr txBox="1"/>
          <p:nvPr/>
        </p:nvSpPr>
        <p:spPr>
          <a:xfrm>
            <a:off x="82055" y="890449"/>
            <a:ext cx="35912921" cy="1178464"/>
          </a:xfrm>
          <a:prstGeom prst="rect">
            <a:avLst/>
          </a:prstGeom>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en-US" altLang="zh-CN" sz="7058" dirty="0"/>
              <a:t>AI </a:t>
            </a:r>
            <a:r>
              <a:rPr lang="zh-CN" altLang="en-US" sz="7058" dirty="0"/>
              <a:t>分镜视频生成 </a:t>
            </a:r>
            <a:r>
              <a:rPr lang="en-US" altLang="zh-CN" sz="7058" dirty="0"/>
              <a:t>– </a:t>
            </a:r>
            <a:r>
              <a:rPr lang="zh-CN" altLang="en-US" sz="7058" dirty="0"/>
              <a:t>肢体表演</a:t>
            </a:r>
            <a:endParaRPr lang="en-US" altLang="zh-CN" sz="7058" dirty="0"/>
          </a:p>
        </p:txBody>
      </p:sp>
      <p:sp>
        <p:nvSpPr>
          <p:cNvPr id="13" name="文本框 12">
            <a:extLst>
              <a:ext uri="{FF2B5EF4-FFF2-40B4-BE49-F238E27FC236}">
                <a16:creationId xmlns:a16="http://schemas.microsoft.com/office/drawing/2014/main" id="{9D0BC5A5-462F-0E8B-8E63-6F39A612ABB2}"/>
              </a:ext>
            </a:extLst>
          </p:cNvPr>
          <p:cNvSpPr txBox="1"/>
          <p:nvPr/>
        </p:nvSpPr>
        <p:spPr>
          <a:xfrm>
            <a:off x="8372583" y="2424238"/>
            <a:ext cx="19249808" cy="816377"/>
          </a:xfrm>
          <a:prstGeom prst="rect">
            <a:avLst/>
          </a:prstGeom>
          <a:noFill/>
        </p:spPr>
        <p:txBody>
          <a:bodyPr wrap="square" rtlCol="0">
            <a:spAutoFit/>
          </a:bodyPr>
          <a:lstStyle/>
          <a:p>
            <a:pPr algn="ctr" defTabSz="1075609">
              <a:defRPr/>
            </a:pPr>
            <a:r>
              <a:rPr lang="zh-CN" altLang="en-US" sz="4705" i="1" dirty="0">
                <a:solidFill>
                  <a:prstClr val="white"/>
                </a:solidFill>
                <a:latin typeface="MiSans Normal" panose="00000600000000000000" charset="-122"/>
                <a:ea typeface="MiSans Normal" panose="00000600000000000000" charset="-122"/>
              </a:rPr>
              <a:t>动作模仿模型 </a:t>
            </a:r>
            <a:r>
              <a:rPr lang="en-US" altLang="zh-CN" sz="4705" i="1" dirty="0">
                <a:solidFill>
                  <a:prstClr val="white"/>
                </a:solidFill>
                <a:latin typeface="MiSans Normal" panose="00000600000000000000" charset="-122"/>
                <a:ea typeface="MiSans Normal" panose="00000600000000000000" charset="-122"/>
              </a:rPr>
              <a:t>– </a:t>
            </a:r>
            <a:r>
              <a:rPr lang="zh-CN" altLang="en-US" sz="4705" i="1" dirty="0">
                <a:solidFill>
                  <a:prstClr val="white"/>
                </a:solidFill>
                <a:latin typeface="MiSans Normal" panose="00000600000000000000" charset="-122"/>
                <a:ea typeface="MiSans Normal" panose="00000600000000000000" charset="-122"/>
              </a:rPr>
              <a:t>精确的动作迁移，多风格兼容</a:t>
            </a:r>
          </a:p>
        </p:txBody>
      </p:sp>
      <p:cxnSp>
        <p:nvCxnSpPr>
          <p:cNvPr id="17" name="直接连接符 16">
            <a:extLst>
              <a:ext uri="{FF2B5EF4-FFF2-40B4-BE49-F238E27FC236}">
                <a16:creationId xmlns:a16="http://schemas.microsoft.com/office/drawing/2014/main" id="{FEEAE7D3-F6DB-5E27-09F5-5559854C3CDB}"/>
              </a:ext>
            </a:extLst>
          </p:cNvPr>
          <p:cNvCxnSpPr>
            <a:cxnSpLocks/>
          </p:cNvCxnSpPr>
          <p:nvPr/>
        </p:nvCxnSpPr>
        <p:spPr>
          <a:xfrm>
            <a:off x="10936011" y="4950554"/>
            <a:ext cx="0" cy="6101159"/>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44" name="圆角矩形 15">
            <a:extLst>
              <a:ext uri="{FF2B5EF4-FFF2-40B4-BE49-F238E27FC236}">
                <a16:creationId xmlns:a16="http://schemas.microsoft.com/office/drawing/2014/main" id="{DA01ABC0-A131-2FBF-8671-00FFA4EBC02A}"/>
              </a:ext>
            </a:extLst>
          </p:cNvPr>
          <p:cNvSpPr/>
          <p:nvPr/>
        </p:nvSpPr>
        <p:spPr>
          <a:xfrm>
            <a:off x="2335700" y="3992799"/>
            <a:ext cx="6961830" cy="694013"/>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75609">
              <a:defRPr/>
            </a:pPr>
            <a:endParaRPr lang="zh-CN" altLang="en-US" sz="3294" b="1" dirty="0">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45" name="文本框 44">
            <a:extLst>
              <a:ext uri="{FF2B5EF4-FFF2-40B4-BE49-F238E27FC236}">
                <a16:creationId xmlns:a16="http://schemas.microsoft.com/office/drawing/2014/main" id="{466A0C2C-2153-FE09-A1A9-703BB95F8B8A}"/>
              </a:ext>
            </a:extLst>
          </p:cNvPr>
          <p:cNvSpPr txBox="1"/>
          <p:nvPr/>
        </p:nvSpPr>
        <p:spPr>
          <a:xfrm>
            <a:off x="3578297" y="3950921"/>
            <a:ext cx="4476636" cy="516505"/>
          </a:xfrm>
          <a:prstGeom prst="rect">
            <a:avLst/>
          </a:prstGeom>
          <a:noFill/>
        </p:spPr>
        <p:txBody>
          <a:bodyPr wrap="square" rtlCol="0">
            <a:noAutofit/>
          </a:bodyPr>
          <a:lstStyle/>
          <a:p>
            <a:pPr algn="ctr" defTabSz="1075609">
              <a:defRPr/>
            </a:pPr>
            <a:r>
              <a:rPr lang="zh-CN" altLang="en-US" sz="4705" b="1" dirty="0">
                <a:gradFill>
                  <a:gsLst>
                    <a:gs pos="0">
                      <a:srgbClr val="C575B9"/>
                    </a:gs>
                    <a:gs pos="37000">
                      <a:srgbClr val="FFFFFF"/>
                    </a:gs>
                    <a:gs pos="100000">
                      <a:srgbClr val="FFFFFF"/>
                    </a:gs>
                  </a:gsLst>
                  <a:lin ang="10800000" scaled="0"/>
                </a:gradFill>
                <a:latin typeface="苹方-简"/>
                <a:ea typeface="MiSans Medium" panose="00000600000000000000" charset="-122"/>
              </a:rPr>
              <a:t>模型特点</a:t>
            </a:r>
          </a:p>
        </p:txBody>
      </p:sp>
      <p:sp>
        <p:nvSpPr>
          <p:cNvPr id="5" name="文本框 4">
            <a:extLst>
              <a:ext uri="{FF2B5EF4-FFF2-40B4-BE49-F238E27FC236}">
                <a16:creationId xmlns:a16="http://schemas.microsoft.com/office/drawing/2014/main" id="{8AF45CF4-0A9E-4C57-CD83-1F1122C349BB}"/>
              </a:ext>
            </a:extLst>
          </p:cNvPr>
          <p:cNvSpPr txBox="1"/>
          <p:nvPr/>
        </p:nvSpPr>
        <p:spPr>
          <a:xfrm>
            <a:off x="2053371" y="5194091"/>
            <a:ext cx="7660050" cy="5305298"/>
          </a:xfrm>
          <a:prstGeom prst="rect">
            <a:avLst/>
          </a:prstGeom>
          <a:noFill/>
        </p:spPr>
        <p:txBody>
          <a:bodyPr wrap="square" rtlCol="0">
            <a:spAutoFit/>
          </a:bodyPr>
          <a:lstStyle/>
          <a:p>
            <a:pPr algn="l">
              <a:buFont typeface="+mj-lt"/>
              <a:buAutoNum type="arabicPeriod"/>
            </a:pPr>
            <a:r>
              <a:rPr lang="zh-CN" altLang="en-US" sz="2823" b="1" dirty="0">
                <a:solidFill>
                  <a:schemeClr val="bg1"/>
                </a:solidFill>
                <a:latin typeface="MiSans Normal" pitchFamily="2" charset="-122"/>
                <a:ea typeface="MiSans Normal" pitchFamily="2" charset="-122"/>
              </a:rPr>
              <a:t>输入便捷性</a:t>
            </a:r>
            <a:r>
              <a:rPr lang="zh-CN" altLang="en-US" sz="2823" dirty="0">
                <a:solidFill>
                  <a:schemeClr val="bg1"/>
                </a:solidFill>
                <a:latin typeface="MiSans Normal" pitchFamily="2" charset="-122"/>
                <a:ea typeface="MiSans Normal" pitchFamily="2" charset="-122"/>
              </a:rPr>
              <a:t>：仅需 “一张静态图像 </a:t>
            </a:r>
            <a:r>
              <a:rPr lang="en-US" altLang="zh-CN" sz="2823" dirty="0">
                <a:solidFill>
                  <a:schemeClr val="bg1"/>
                </a:solidFill>
                <a:latin typeface="MiSans Normal" pitchFamily="2" charset="-122"/>
                <a:ea typeface="MiSans Normal" pitchFamily="2" charset="-122"/>
              </a:rPr>
              <a:t>+ </a:t>
            </a:r>
            <a:r>
              <a:rPr lang="zh-CN" altLang="en-US" sz="2823" dirty="0">
                <a:solidFill>
                  <a:schemeClr val="bg1"/>
                </a:solidFill>
                <a:latin typeface="MiSans Normal" pitchFamily="2" charset="-122"/>
                <a:ea typeface="MiSans Normal" pitchFamily="2" charset="-122"/>
              </a:rPr>
              <a:t>一段参考视频” 即可完成动画生成，操作门槛极低。</a:t>
            </a:r>
            <a:endParaRPr lang="en-US" altLang="zh-CN" sz="2823" dirty="0">
              <a:solidFill>
                <a:schemeClr val="bg1"/>
              </a:solidFill>
              <a:latin typeface="MiSans Normal" pitchFamily="2" charset="-122"/>
              <a:ea typeface="MiSans Normal" pitchFamily="2" charset="-122"/>
            </a:endParaRPr>
          </a:p>
          <a:p>
            <a:pPr algn="l">
              <a:buFont typeface="+mj-lt"/>
              <a:buAutoNum type="arabicPeriod"/>
            </a:pPr>
            <a:endParaRPr lang="zh-CN" altLang="en-US" sz="2823" dirty="0">
              <a:solidFill>
                <a:schemeClr val="bg1"/>
              </a:solidFill>
              <a:latin typeface="MiSans Normal" pitchFamily="2" charset="-122"/>
              <a:ea typeface="MiSans Normal" pitchFamily="2" charset="-122"/>
            </a:endParaRPr>
          </a:p>
          <a:p>
            <a:pPr algn="l">
              <a:buFont typeface="+mj-lt"/>
              <a:buAutoNum type="arabicPeriod"/>
            </a:pPr>
            <a:r>
              <a:rPr lang="zh-CN" altLang="en-US" sz="2823" b="1" dirty="0">
                <a:solidFill>
                  <a:schemeClr val="bg1"/>
                </a:solidFill>
                <a:latin typeface="MiSans Normal" pitchFamily="2" charset="-122"/>
                <a:ea typeface="MiSans Normal" pitchFamily="2" charset="-122"/>
              </a:rPr>
              <a:t>多类型图像支持</a:t>
            </a:r>
            <a:r>
              <a:rPr lang="zh-CN" altLang="en-US" sz="2823" dirty="0">
                <a:solidFill>
                  <a:schemeClr val="bg1"/>
                </a:solidFill>
                <a:latin typeface="MiSans Normal" pitchFamily="2" charset="-122"/>
                <a:ea typeface="MiSans Normal" pitchFamily="2" charset="-122"/>
              </a:rPr>
              <a:t>：兼容写实照片、动漫肖像、手绘、插画等多种风格静态图像。</a:t>
            </a:r>
            <a:endParaRPr lang="en-US" altLang="zh-CN" sz="2823" dirty="0">
              <a:solidFill>
                <a:schemeClr val="bg1"/>
              </a:solidFill>
              <a:latin typeface="MiSans Normal" pitchFamily="2" charset="-122"/>
              <a:ea typeface="MiSans Normal" pitchFamily="2" charset="-122"/>
            </a:endParaRPr>
          </a:p>
          <a:p>
            <a:pPr algn="l">
              <a:buFont typeface="+mj-lt"/>
              <a:buAutoNum type="arabicPeriod"/>
            </a:pPr>
            <a:endParaRPr lang="zh-CN" altLang="en-US" sz="2823" dirty="0">
              <a:solidFill>
                <a:schemeClr val="bg1"/>
              </a:solidFill>
              <a:latin typeface="MiSans Normal" pitchFamily="2" charset="-122"/>
              <a:ea typeface="MiSans Normal" pitchFamily="2" charset="-122"/>
            </a:endParaRPr>
          </a:p>
          <a:p>
            <a:pPr algn="l">
              <a:buFont typeface="+mj-lt"/>
              <a:buAutoNum type="arabicPeriod"/>
            </a:pPr>
            <a:r>
              <a:rPr lang="zh-CN" altLang="en-US" sz="2823" b="1" dirty="0">
                <a:solidFill>
                  <a:schemeClr val="bg1"/>
                </a:solidFill>
                <a:latin typeface="MiSans Normal" pitchFamily="2" charset="-122"/>
                <a:ea typeface="MiSans Normal" pitchFamily="2" charset="-122"/>
              </a:rPr>
              <a:t>高精度面部细节处理</a:t>
            </a:r>
            <a:r>
              <a:rPr lang="zh-CN" altLang="en-US" sz="2823" dirty="0">
                <a:solidFill>
                  <a:schemeClr val="bg1"/>
                </a:solidFill>
                <a:latin typeface="MiSans Normal" pitchFamily="2" charset="-122"/>
                <a:ea typeface="MiSans Normal" pitchFamily="2" charset="-122"/>
              </a:rPr>
              <a:t>：能精准捕捉并还原参考视频中的微表情（如眨眼、撅嘴）、快速动作（如突然转头）及头部运动（如倾斜、点头）。</a:t>
            </a:r>
            <a:endParaRPr lang="en-US" altLang="zh-CN" sz="2823" dirty="0">
              <a:solidFill>
                <a:schemeClr val="bg1"/>
              </a:solidFill>
              <a:latin typeface="MiSans Normal" pitchFamily="2" charset="-122"/>
              <a:ea typeface="MiSans Normal" pitchFamily="2" charset="-122"/>
            </a:endParaRPr>
          </a:p>
          <a:p>
            <a:pPr algn="l">
              <a:buFont typeface="+mj-lt"/>
              <a:buAutoNum type="arabicPeriod"/>
            </a:pPr>
            <a:endParaRPr lang="en-US" altLang="zh-CN" sz="2823" dirty="0">
              <a:solidFill>
                <a:schemeClr val="bg1"/>
              </a:solidFill>
              <a:latin typeface="MiSans Normal" pitchFamily="2" charset="-122"/>
              <a:ea typeface="MiSans Normal" pitchFamily="2" charset="-122"/>
            </a:endParaRPr>
          </a:p>
          <a:p>
            <a:pPr algn="l">
              <a:buFont typeface="+mj-lt"/>
              <a:buAutoNum type="arabicPeriod"/>
            </a:pPr>
            <a:r>
              <a:rPr lang="zh-CN" altLang="en-US" sz="2823" dirty="0">
                <a:solidFill>
                  <a:schemeClr val="bg1"/>
                </a:solidFill>
                <a:latin typeface="MiSans Normal" pitchFamily="2" charset="-122"/>
                <a:ea typeface="MiSans Normal" pitchFamily="2" charset="-122"/>
              </a:rPr>
              <a:t>全身，半身，肖像全画幅驱动</a:t>
            </a:r>
          </a:p>
        </p:txBody>
      </p:sp>
      <p:sp>
        <p:nvSpPr>
          <p:cNvPr id="6" name="十字形 5">
            <a:extLst>
              <a:ext uri="{FF2B5EF4-FFF2-40B4-BE49-F238E27FC236}">
                <a16:creationId xmlns:a16="http://schemas.microsoft.com/office/drawing/2014/main" id="{287E3A83-E00E-6635-3DC7-07297F1AB65C}"/>
              </a:ext>
            </a:extLst>
          </p:cNvPr>
          <p:cNvSpPr/>
          <p:nvPr/>
        </p:nvSpPr>
        <p:spPr>
          <a:xfrm>
            <a:off x="19612604" y="6893248"/>
            <a:ext cx="1261101" cy="1184878"/>
          </a:xfrm>
          <a:prstGeom prst="plus">
            <a:avLst>
              <a:gd name="adj" fmla="val 32317"/>
            </a:avLst>
          </a:prstGeom>
          <a:gradFill flip="none" rotWithShape="1">
            <a:gsLst>
              <a:gs pos="19000">
                <a:srgbClr val="E98BD8"/>
              </a:gs>
              <a:gs pos="85000">
                <a:schemeClr val="bg1">
                  <a:alpha val="59000"/>
                </a:schemeClr>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sz="2117"/>
          </a:p>
        </p:txBody>
      </p:sp>
      <p:sp>
        <p:nvSpPr>
          <p:cNvPr id="8" name="右箭头 9">
            <a:extLst>
              <a:ext uri="{FF2B5EF4-FFF2-40B4-BE49-F238E27FC236}">
                <a16:creationId xmlns:a16="http://schemas.microsoft.com/office/drawing/2014/main" id="{2962B78F-DAAC-07CF-2D2C-266377D96681}"/>
              </a:ext>
            </a:extLst>
          </p:cNvPr>
          <p:cNvSpPr/>
          <p:nvPr/>
        </p:nvSpPr>
        <p:spPr>
          <a:xfrm>
            <a:off x="25643428" y="7065963"/>
            <a:ext cx="1464156" cy="846403"/>
          </a:xfrm>
          <a:prstGeom prst="rightArrow">
            <a:avLst/>
          </a:prstGeom>
          <a:gradFill flip="none" rotWithShape="1">
            <a:gsLst>
              <a:gs pos="19000">
                <a:srgbClr val="E98BD8"/>
              </a:gs>
              <a:gs pos="85000">
                <a:schemeClr val="bg1">
                  <a:alpha val="59000"/>
                </a:schemeClr>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sz="2117"/>
          </a:p>
        </p:txBody>
      </p:sp>
      <p:pic>
        <p:nvPicPr>
          <p:cNvPr id="14" name="sample3">
            <a:hlinkClick r:id="" action="ppaction://media"/>
            <a:extLst>
              <a:ext uri="{FF2B5EF4-FFF2-40B4-BE49-F238E27FC236}">
                <a16:creationId xmlns:a16="http://schemas.microsoft.com/office/drawing/2014/main" id="{6AA9C784-F950-2D79-3BC7-85F3846DF3ED}"/>
              </a:ext>
            </a:extLst>
          </p:cNvPr>
          <p:cNvPicPr>
            <a:picLocks noChangeAspect="1"/>
          </p:cNvPicPr>
          <p:nvPr>
            <a:videoFile r:link="rId3"/>
            <p:extLst>
              <p:ext uri="{DAA4B4D4-6D71-4841-9C94-3DE7FCFB9230}">
                <p14:media xmlns:p14="http://schemas.microsoft.com/office/powerpoint/2010/main" r:embed="rId2"/>
              </p:ext>
            </p:extLst>
          </p:nvPr>
        </p:nvPicPr>
        <p:blipFill>
          <a:blip r:embed="rId9"/>
          <a:stretch>
            <a:fillRect/>
          </a:stretch>
        </p:blipFill>
        <p:spPr>
          <a:xfrm>
            <a:off x="21363818" y="4064165"/>
            <a:ext cx="3966788" cy="7051376"/>
          </a:xfrm>
          <a:prstGeom prst="rect">
            <a:avLst/>
          </a:prstGeom>
        </p:spPr>
      </p:pic>
      <p:pic>
        <p:nvPicPr>
          <p:cNvPr id="15" name="图片 14" descr="女人穿着裙子&#10;&#10;描述已自动生成">
            <a:extLst>
              <a:ext uri="{FF2B5EF4-FFF2-40B4-BE49-F238E27FC236}">
                <a16:creationId xmlns:a16="http://schemas.microsoft.com/office/drawing/2014/main" id="{7DCEC207-EC02-F70C-DFB1-9AEFEA8B317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4829538" y="4063013"/>
            <a:ext cx="3970925" cy="7059424"/>
          </a:xfrm>
          <a:prstGeom prst="rect">
            <a:avLst/>
          </a:prstGeom>
        </p:spPr>
      </p:pic>
      <p:pic>
        <p:nvPicPr>
          <p:cNvPr id="16" name="20250802_223730">
            <a:hlinkClick r:id="" action="ppaction://media"/>
            <a:extLst>
              <a:ext uri="{FF2B5EF4-FFF2-40B4-BE49-F238E27FC236}">
                <a16:creationId xmlns:a16="http://schemas.microsoft.com/office/drawing/2014/main" id="{5AAB141C-8232-6132-DE35-E91BC5293EF1}"/>
              </a:ext>
            </a:extLst>
          </p:cNvPr>
          <p:cNvPicPr>
            <a:picLocks noChangeAspect="1"/>
          </p:cNvPicPr>
          <p:nvPr>
            <a:videoFile r:link="rId5"/>
            <p:extLst>
              <p:ext uri="{DAA4B4D4-6D71-4841-9C94-3DE7FCFB9230}">
                <p14:media xmlns:p14="http://schemas.microsoft.com/office/powerpoint/2010/main" r:embed="rId4"/>
              </p:ext>
            </p:extLst>
          </p:nvPr>
        </p:nvPicPr>
        <p:blipFill>
          <a:blip r:embed="rId11"/>
          <a:stretch>
            <a:fillRect/>
          </a:stretch>
        </p:blipFill>
        <p:spPr>
          <a:xfrm>
            <a:off x="27894556" y="4064166"/>
            <a:ext cx="3966397" cy="7051375"/>
          </a:xfrm>
          <a:prstGeom prst="rect">
            <a:avLst/>
          </a:prstGeom>
        </p:spPr>
      </p:pic>
      <p:sp>
        <p:nvSpPr>
          <p:cNvPr id="10" name="文本框 9">
            <a:extLst>
              <a:ext uri="{FF2B5EF4-FFF2-40B4-BE49-F238E27FC236}">
                <a16:creationId xmlns:a16="http://schemas.microsoft.com/office/drawing/2014/main" id="{4E77A13A-FA5C-406B-F281-F10FC052427B}"/>
              </a:ext>
            </a:extLst>
          </p:cNvPr>
          <p:cNvSpPr txBox="1"/>
          <p:nvPr/>
        </p:nvSpPr>
        <p:spPr>
          <a:xfrm>
            <a:off x="12836698" y="9770092"/>
            <a:ext cx="2516328" cy="616501"/>
          </a:xfrm>
          <a:prstGeom prst="rect">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algn="ctr" fontAlgn="auto">
              <a:lnSpc>
                <a:spcPct val="100000"/>
              </a:lnSpc>
              <a:spcBef>
                <a:spcPts val="0"/>
              </a:spcBef>
              <a:spcAft>
                <a:spcPts val="0"/>
              </a:spcAft>
              <a:buClrTx/>
              <a:buSzTx/>
              <a:buFontTx/>
              <a:buNone/>
              <a:tabLst/>
              <a:defRPr kumimoji="0" sz="20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CN" altLang="en-US" sz="2353" dirty="0"/>
              <a:t>输入：角色图片</a:t>
            </a:r>
          </a:p>
        </p:txBody>
      </p:sp>
      <p:sp>
        <p:nvSpPr>
          <p:cNvPr id="11" name="文本框 10">
            <a:extLst>
              <a:ext uri="{FF2B5EF4-FFF2-40B4-BE49-F238E27FC236}">
                <a16:creationId xmlns:a16="http://schemas.microsoft.com/office/drawing/2014/main" id="{00102AF8-F750-C0CB-1A0F-F1DC25ED92B9}"/>
              </a:ext>
            </a:extLst>
          </p:cNvPr>
          <p:cNvSpPr txBox="1"/>
          <p:nvPr/>
        </p:nvSpPr>
        <p:spPr>
          <a:xfrm>
            <a:off x="19703298" y="9770092"/>
            <a:ext cx="2516328" cy="616501"/>
          </a:xfrm>
          <a:prstGeom prst="rect">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algn="ctr" fontAlgn="auto">
              <a:lnSpc>
                <a:spcPct val="100000"/>
              </a:lnSpc>
              <a:spcBef>
                <a:spcPts val="0"/>
              </a:spcBef>
              <a:spcAft>
                <a:spcPts val="0"/>
              </a:spcAft>
              <a:buClrTx/>
              <a:buSzTx/>
              <a:buFontTx/>
              <a:buNone/>
              <a:tabLst/>
              <a:defRPr kumimoji="0" sz="24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CN" altLang="en-US" sz="2353" dirty="0"/>
              <a:t>输入：驱动视频</a:t>
            </a:r>
          </a:p>
        </p:txBody>
      </p:sp>
      <p:sp>
        <p:nvSpPr>
          <p:cNvPr id="12" name="文本框 11">
            <a:extLst>
              <a:ext uri="{FF2B5EF4-FFF2-40B4-BE49-F238E27FC236}">
                <a16:creationId xmlns:a16="http://schemas.microsoft.com/office/drawing/2014/main" id="{7ECD7DE3-C0B7-7A64-88F3-708AB38E64B4}"/>
              </a:ext>
            </a:extLst>
          </p:cNvPr>
          <p:cNvSpPr txBox="1"/>
          <p:nvPr/>
        </p:nvSpPr>
        <p:spPr>
          <a:xfrm>
            <a:off x="26569899" y="9770092"/>
            <a:ext cx="2516328" cy="616501"/>
          </a:xfrm>
          <a:prstGeom prst="rect">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R="0" lvl="0" indent="0" algn="ctr" fontAlgn="auto">
              <a:lnSpc>
                <a:spcPct val="100000"/>
              </a:lnSpc>
              <a:spcBef>
                <a:spcPts val="0"/>
              </a:spcBef>
              <a:spcAft>
                <a:spcPts val="0"/>
              </a:spcAft>
              <a:buClrTx/>
              <a:buSzTx/>
              <a:buFontTx/>
              <a:buNone/>
              <a:tabLst/>
              <a:defRPr kumimoji="0" sz="24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CN" altLang="en-US" sz="2353" dirty="0"/>
              <a:t>输出：生成视频</a:t>
            </a:r>
          </a:p>
        </p:txBody>
      </p:sp>
      <p:cxnSp>
        <p:nvCxnSpPr>
          <p:cNvPr id="2" name="直接连接符 10">
            <a:extLst>
              <a:ext uri="{FF2B5EF4-FFF2-40B4-BE49-F238E27FC236}">
                <a16:creationId xmlns:a16="http://schemas.microsoft.com/office/drawing/2014/main" id="{366107CE-C128-0FC3-0886-51A1DADED21C}"/>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3" name="图片 2" descr="logo-01">
            <a:extLst>
              <a:ext uri="{FF2B5EF4-FFF2-40B4-BE49-F238E27FC236}">
                <a16:creationId xmlns:a16="http://schemas.microsoft.com/office/drawing/2014/main" id="{41648B8B-8CBF-5657-155B-D7BB6B31A4C7}"/>
              </a:ext>
            </a:extLst>
          </p:cNvPr>
          <p:cNvPicPr>
            <a:picLocks noChangeAspect="1"/>
          </p:cNvPicPr>
          <p:nvPr/>
        </p:nvPicPr>
        <p:blipFill rotWithShape="1">
          <a:blip r:embed="rId12"/>
          <a:srcRect l="48701"/>
          <a:stretch/>
        </p:blipFill>
        <p:spPr>
          <a:xfrm>
            <a:off x="496663" y="535124"/>
            <a:ext cx="3081634" cy="746976"/>
          </a:xfrm>
          <a:prstGeom prst="rect">
            <a:avLst/>
          </a:prstGeom>
        </p:spPr>
      </p:pic>
    </p:spTree>
    <p:custDataLst>
      <p:tags r:id="rId1"/>
    </p:custDataLst>
    <p:extLst>
      <p:ext uri="{BB962C8B-B14F-4D97-AF65-F5344CB8AC3E}">
        <p14:creationId xmlns:p14="http://schemas.microsoft.com/office/powerpoint/2010/main" val="3283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841" fill="hold"/>
                                        <p:tgtEl>
                                          <p:spTgt spid="14"/>
                                        </p:tgtEl>
                                      </p:cBhvr>
                                    </p:cmd>
                                  </p:childTnLst>
                                </p:cTn>
                              </p:par>
                            </p:childTnLst>
                          </p:cTn>
                        </p:par>
                        <p:par>
                          <p:cTn id="7" fill="hold">
                            <p:stCondLst>
                              <p:cond delay="11841"/>
                            </p:stCondLst>
                            <p:childTnLst>
                              <p:par>
                                <p:cTn id="8" presetID="1" presetClass="mediacall" presetSubtype="0" fill="hold" nodeType="afterEffect">
                                  <p:stCondLst>
                                    <p:cond delay="0"/>
                                  </p:stCondLst>
                                  <p:childTnLst>
                                    <p:cmd type="call" cmd="playFrom(0.0)">
                                      <p:cBhvr>
                                        <p:cTn id="9" dur="11867"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4"/>
                </p:tgtEl>
              </p:cMediaNode>
            </p:video>
            <p:seq concurrent="1" nextAc="seek">
              <p:cTn id="11" restart="whenNotActive" fill="hold" evtFilter="cancelBubble" nodeType="interactiveSeq">
                <p:stCondLst>
                  <p:cond evt="onClick" delay="0">
                    <p:tgtEl>
                      <p:spTgt spid="1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4"/>
                                        </p:tgtEl>
                                      </p:cBhvr>
                                    </p:cmd>
                                  </p:childTnLst>
                                </p:cTn>
                              </p:par>
                            </p:childTnLst>
                          </p:cTn>
                        </p:par>
                      </p:childTnLst>
                    </p:cTn>
                  </p:par>
                </p:childTnLst>
              </p:cTn>
              <p:nextCondLst>
                <p:cond evt="onClick" delay="0">
                  <p:tgtEl>
                    <p:spTgt spid="14"/>
                  </p:tgtEl>
                </p:cond>
              </p:nextCondLst>
            </p:seq>
            <p:video>
              <p:cMediaNode vol="80000">
                <p:cTn id="16" fill="hold" display="0">
                  <p:stCondLst>
                    <p:cond delay="indefinite"/>
                  </p:stCondLst>
                </p:cTn>
                <p:tgtEl>
                  <p:spTgt spid="16"/>
                </p:tgtEl>
              </p:cMediaNode>
            </p:video>
            <p:seq concurrent="1" nextAc="seek">
              <p:cTn id="17" restart="whenNotActive" fill="hold" evtFilter="cancelBubble" nodeType="interactiveSeq">
                <p:stCondLst>
                  <p:cond evt="onClick" delay="0">
                    <p:tgtEl>
                      <p:spTgt spid="1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a:extLst>
            <a:ext uri="{FF2B5EF4-FFF2-40B4-BE49-F238E27FC236}">
              <a16:creationId xmlns:a16="http://schemas.microsoft.com/office/drawing/2014/main" id="{CA4F7FC6-EB0F-17DA-B478-2DABF9B90BB9}"/>
            </a:ext>
          </a:extLst>
        </p:cNvPr>
        <p:cNvGrpSpPr/>
        <p:nvPr/>
      </p:nvGrpSpPr>
      <p:grpSpPr>
        <a:xfrm>
          <a:off x="0" y="0"/>
          <a:ext cx="0" cy="0"/>
          <a:chOff x="0" y="0"/>
          <a:chExt cx="0" cy="0"/>
        </a:xfrm>
      </p:grpSpPr>
      <p:pic>
        <p:nvPicPr>
          <p:cNvPr id="4" name="图片 3" descr="logo-01">
            <a:extLst>
              <a:ext uri="{FF2B5EF4-FFF2-40B4-BE49-F238E27FC236}">
                <a16:creationId xmlns:a16="http://schemas.microsoft.com/office/drawing/2014/main" id="{0465ABAD-C13C-2443-9984-94B46D045005}"/>
              </a:ext>
            </a:extLst>
          </p:cNvPr>
          <p:cNvPicPr>
            <a:picLocks noChangeAspect="1"/>
          </p:cNvPicPr>
          <p:nvPr/>
        </p:nvPicPr>
        <p:blipFill rotWithShape="1">
          <a:blip r:embed="rId13"/>
          <a:srcRect l="48701"/>
          <a:stretch/>
        </p:blipFill>
        <p:spPr>
          <a:xfrm>
            <a:off x="496663" y="535124"/>
            <a:ext cx="3081634" cy="746976"/>
          </a:xfrm>
          <a:prstGeom prst="rect">
            <a:avLst/>
          </a:prstGeom>
        </p:spPr>
      </p:pic>
      <p:pic>
        <p:nvPicPr>
          <p:cNvPr id="18" name="瞬间冻结">
            <a:hlinkClick r:id="" action="ppaction://media"/>
            <a:extLst>
              <a:ext uri="{FF2B5EF4-FFF2-40B4-BE49-F238E27FC236}">
                <a16:creationId xmlns:a16="http://schemas.microsoft.com/office/drawing/2014/main" id="{BDD13979-2DC7-19C0-45DE-9BEFB25687F4}"/>
              </a:ext>
            </a:extLst>
          </p:cNvPr>
          <p:cNvPicPr>
            <a:picLocks noChangeAspect="1"/>
          </p:cNvPicPr>
          <p:nvPr>
            <a:videoFile r:link="rId3"/>
            <p:extLst>
              <p:ext uri="{DAA4B4D4-6D71-4841-9C94-3DE7FCFB9230}">
                <p14:media xmlns:p14="http://schemas.microsoft.com/office/powerpoint/2010/main" r:embed="rId2"/>
              </p:ext>
            </p:extLst>
          </p:nvPr>
        </p:nvPicPr>
        <p:blipFill>
          <a:blip r:embed="rId14"/>
          <a:stretch>
            <a:fillRect/>
          </a:stretch>
        </p:blipFill>
        <p:spPr>
          <a:xfrm>
            <a:off x="12369017" y="3483430"/>
            <a:ext cx="4583837" cy="8148244"/>
          </a:xfrm>
          <a:prstGeom prst="rect">
            <a:avLst/>
          </a:prstGeom>
        </p:spPr>
      </p:pic>
      <p:pic>
        <p:nvPicPr>
          <p:cNvPr id="19" name="动起来的表情包">
            <a:hlinkClick r:id="" action="ppaction://media"/>
            <a:extLst>
              <a:ext uri="{FF2B5EF4-FFF2-40B4-BE49-F238E27FC236}">
                <a16:creationId xmlns:a16="http://schemas.microsoft.com/office/drawing/2014/main" id="{F2C5ECB4-6CBE-AB7A-F48D-40FBEF7CE4EF}"/>
              </a:ext>
            </a:extLst>
          </p:cNvPr>
          <p:cNvPicPr>
            <a:picLocks noChangeAspect="1"/>
          </p:cNvPicPr>
          <p:nvPr>
            <a:videoFile r:link="rId5"/>
            <p:extLst>
              <p:ext uri="{DAA4B4D4-6D71-4841-9C94-3DE7FCFB9230}">
                <p14:media xmlns:p14="http://schemas.microsoft.com/office/powerpoint/2010/main" r:embed="rId4"/>
              </p:ext>
            </p:extLst>
          </p:nvPr>
        </p:nvPicPr>
        <p:blipFill>
          <a:blip r:embed="rId15"/>
          <a:stretch>
            <a:fillRect/>
          </a:stretch>
        </p:blipFill>
        <p:spPr>
          <a:xfrm>
            <a:off x="3415819" y="4335878"/>
            <a:ext cx="6254935" cy="6254934"/>
          </a:xfrm>
          <a:prstGeom prst="rect">
            <a:avLst/>
          </a:prstGeom>
        </p:spPr>
      </p:pic>
      <p:sp>
        <p:nvSpPr>
          <p:cNvPr id="20" name="文本框 19">
            <a:extLst>
              <a:ext uri="{FF2B5EF4-FFF2-40B4-BE49-F238E27FC236}">
                <a16:creationId xmlns:a16="http://schemas.microsoft.com/office/drawing/2014/main" id="{643D8007-4E6A-8670-DD36-9B8C061D669D}"/>
              </a:ext>
            </a:extLst>
          </p:cNvPr>
          <p:cNvSpPr txBox="1"/>
          <p:nvPr/>
        </p:nvSpPr>
        <p:spPr>
          <a:xfrm>
            <a:off x="3590167" y="1651628"/>
            <a:ext cx="5570756" cy="1762720"/>
          </a:xfrm>
          <a:prstGeom prst="rect">
            <a:avLst/>
          </a:prstGeom>
          <a:noFill/>
        </p:spPr>
        <p:txBody>
          <a:bodyPr wrap="none" rtlCol="0">
            <a:spAutoFit/>
          </a:bodyPr>
          <a:lstStyle/>
          <a:p>
            <a:pPr algn="ctr"/>
            <a:r>
              <a:rPr lang="zh-CN" altLang="en-US" sz="6000" b="1" dirty="0">
                <a:solidFill>
                  <a:schemeClr val="bg1"/>
                </a:solidFill>
                <a:effectLst/>
              </a:rPr>
              <a:t>动起来的表情包</a:t>
            </a:r>
            <a:endParaRPr lang="en-US" altLang="zh-CN" sz="6000" b="1" dirty="0">
              <a:solidFill>
                <a:schemeClr val="bg1"/>
              </a:solidFill>
            </a:endParaRPr>
          </a:p>
          <a:p>
            <a:pPr algn="ctr"/>
            <a:r>
              <a:rPr lang="en-US" altLang="zh-CN" sz="6000" b="1" dirty="0">
                <a:solidFill>
                  <a:schemeClr val="bg1"/>
                </a:solidFill>
              </a:rPr>
              <a:t>1RMB</a:t>
            </a:r>
            <a:endParaRPr lang="zh-CN" altLang="en-US" sz="6000" b="1" dirty="0">
              <a:solidFill>
                <a:schemeClr val="bg1"/>
              </a:solidFill>
              <a:effectLst/>
            </a:endParaRPr>
          </a:p>
        </p:txBody>
      </p:sp>
      <p:sp>
        <p:nvSpPr>
          <p:cNvPr id="21" name="文本框 20">
            <a:extLst>
              <a:ext uri="{FF2B5EF4-FFF2-40B4-BE49-F238E27FC236}">
                <a16:creationId xmlns:a16="http://schemas.microsoft.com/office/drawing/2014/main" id="{7F25B626-57D7-EB37-FBE5-AECE080EC74E}"/>
              </a:ext>
            </a:extLst>
          </p:cNvPr>
          <p:cNvSpPr txBox="1"/>
          <p:nvPr/>
        </p:nvSpPr>
        <p:spPr>
          <a:xfrm>
            <a:off x="12774821" y="978049"/>
            <a:ext cx="3270447" cy="1762720"/>
          </a:xfrm>
          <a:prstGeom prst="rect">
            <a:avLst/>
          </a:prstGeom>
          <a:noFill/>
        </p:spPr>
        <p:txBody>
          <a:bodyPr wrap="none" rtlCol="0">
            <a:spAutoFit/>
          </a:bodyPr>
          <a:lstStyle/>
          <a:p>
            <a:pPr algn="ctr"/>
            <a:r>
              <a:rPr lang="zh-CN" altLang="en-US" sz="6000" b="1" dirty="0">
                <a:solidFill>
                  <a:schemeClr val="bg1"/>
                </a:solidFill>
                <a:effectLst/>
              </a:rPr>
              <a:t>瞬间冻结</a:t>
            </a:r>
            <a:br>
              <a:rPr lang="en-US" altLang="zh-CN" sz="6000" b="1" dirty="0">
                <a:solidFill>
                  <a:schemeClr val="bg1"/>
                </a:solidFill>
                <a:effectLst/>
              </a:rPr>
            </a:br>
            <a:r>
              <a:rPr lang="en-US" altLang="zh-CN" sz="6000" b="1" dirty="0">
                <a:solidFill>
                  <a:schemeClr val="bg1"/>
                </a:solidFill>
              </a:rPr>
              <a:t>2</a:t>
            </a:r>
            <a:r>
              <a:rPr lang="en-US" altLang="zh-CN" sz="6000" b="1" dirty="0">
                <a:solidFill>
                  <a:schemeClr val="bg1"/>
                </a:solidFill>
                <a:effectLst/>
              </a:rPr>
              <a:t>.38</a:t>
            </a:r>
            <a:r>
              <a:rPr lang="zh-CN" altLang="en-US" sz="6000" b="1" dirty="0">
                <a:solidFill>
                  <a:schemeClr val="bg1"/>
                </a:solidFill>
                <a:effectLst/>
              </a:rPr>
              <a:t> </a:t>
            </a:r>
            <a:r>
              <a:rPr lang="en-US" altLang="zh-CN" sz="6000" b="1" dirty="0">
                <a:solidFill>
                  <a:schemeClr val="bg1"/>
                </a:solidFill>
                <a:effectLst/>
              </a:rPr>
              <a:t>RMB</a:t>
            </a:r>
            <a:endParaRPr lang="zh-CN" altLang="en-US" sz="6000" b="1" dirty="0">
              <a:solidFill>
                <a:schemeClr val="bg1"/>
              </a:solidFill>
              <a:effectLst/>
            </a:endParaRPr>
          </a:p>
        </p:txBody>
      </p:sp>
      <p:sp>
        <p:nvSpPr>
          <p:cNvPr id="26" name="文本框 25">
            <a:extLst>
              <a:ext uri="{FF2B5EF4-FFF2-40B4-BE49-F238E27FC236}">
                <a16:creationId xmlns:a16="http://schemas.microsoft.com/office/drawing/2014/main" id="{69AE73B5-E06B-9217-13F2-F14672021D1C}"/>
              </a:ext>
            </a:extLst>
          </p:cNvPr>
          <p:cNvSpPr txBox="1"/>
          <p:nvPr/>
        </p:nvSpPr>
        <p:spPr>
          <a:xfrm>
            <a:off x="19843346" y="978049"/>
            <a:ext cx="4031873" cy="1762720"/>
          </a:xfrm>
          <a:prstGeom prst="rect">
            <a:avLst/>
          </a:prstGeom>
          <a:noFill/>
        </p:spPr>
        <p:txBody>
          <a:bodyPr wrap="none" rtlCol="0">
            <a:spAutoFit/>
          </a:bodyPr>
          <a:lstStyle/>
          <a:p>
            <a:pPr algn="ctr"/>
            <a:r>
              <a:rPr lang="zh-CN" altLang="en-US" sz="6000" b="1" dirty="0">
                <a:solidFill>
                  <a:schemeClr val="bg1"/>
                </a:solidFill>
              </a:rPr>
              <a:t>钢管舞派对</a:t>
            </a:r>
            <a:endParaRPr lang="en-US" altLang="zh-CN" sz="6000" b="1" dirty="0">
              <a:solidFill>
                <a:schemeClr val="bg1"/>
              </a:solidFill>
            </a:endParaRPr>
          </a:p>
          <a:p>
            <a:pPr algn="ctr"/>
            <a:r>
              <a:rPr lang="en-US" altLang="zh-CN" sz="6000" b="1" dirty="0">
                <a:solidFill>
                  <a:schemeClr val="bg1"/>
                </a:solidFill>
              </a:rPr>
              <a:t>1RMB</a:t>
            </a:r>
            <a:endParaRPr lang="zh-CN" altLang="en-US" sz="6000" b="1" dirty="0">
              <a:solidFill>
                <a:schemeClr val="bg1"/>
              </a:solidFill>
              <a:effectLst/>
            </a:endParaRPr>
          </a:p>
        </p:txBody>
      </p:sp>
      <p:pic>
        <p:nvPicPr>
          <p:cNvPr id="27" name="Werewolf">
            <a:hlinkClick r:id="" action="ppaction://media"/>
            <a:extLst>
              <a:ext uri="{FF2B5EF4-FFF2-40B4-BE49-F238E27FC236}">
                <a16:creationId xmlns:a16="http://schemas.microsoft.com/office/drawing/2014/main" id="{9A02A2F4-1BEE-6725-36D5-581DFBEED94D}"/>
              </a:ext>
            </a:extLst>
          </p:cNvPr>
          <p:cNvPicPr>
            <a:picLocks noChangeAspect="1"/>
          </p:cNvPicPr>
          <p:nvPr>
            <a:videoFile r:link="rId7"/>
            <p:extLst>
              <p:ext uri="{DAA4B4D4-6D71-4841-9C94-3DE7FCFB9230}">
                <p14:media xmlns:p14="http://schemas.microsoft.com/office/powerpoint/2010/main" r:embed="rId6"/>
              </p:ext>
            </p:extLst>
          </p:nvPr>
        </p:nvPicPr>
        <p:blipFill>
          <a:blip r:embed="rId16"/>
          <a:stretch>
            <a:fillRect/>
          </a:stretch>
        </p:blipFill>
        <p:spPr>
          <a:xfrm>
            <a:off x="27146467" y="3483428"/>
            <a:ext cx="4583837" cy="8148245"/>
          </a:xfrm>
          <a:prstGeom prst="rect">
            <a:avLst/>
          </a:prstGeom>
        </p:spPr>
      </p:pic>
      <p:pic>
        <p:nvPicPr>
          <p:cNvPr id="28" name="钢管舞派对">
            <a:hlinkClick r:id="" action="ppaction://media"/>
            <a:extLst>
              <a:ext uri="{FF2B5EF4-FFF2-40B4-BE49-F238E27FC236}">
                <a16:creationId xmlns:a16="http://schemas.microsoft.com/office/drawing/2014/main" id="{645328AD-A1DC-693F-DC96-20F4AC168E61}"/>
              </a:ext>
            </a:extLst>
          </p:cNvPr>
          <p:cNvPicPr>
            <a:picLocks noChangeAspect="1"/>
          </p:cNvPicPr>
          <p:nvPr>
            <a:videoFile r:link="rId9"/>
            <p:extLst>
              <p:ext uri="{DAA4B4D4-6D71-4841-9C94-3DE7FCFB9230}">
                <p14:media xmlns:p14="http://schemas.microsoft.com/office/powerpoint/2010/main" r:embed="rId8"/>
              </p:ext>
            </p:extLst>
          </p:nvPr>
        </p:nvPicPr>
        <p:blipFill>
          <a:blip r:embed="rId17"/>
          <a:stretch>
            <a:fillRect/>
          </a:stretch>
        </p:blipFill>
        <p:spPr>
          <a:xfrm>
            <a:off x="19818255" y="3483430"/>
            <a:ext cx="4583837" cy="8148244"/>
          </a:xfrm>
          <a:prstGeom prst="rect">
            <a:avLst/>
          </a:prstGeom>
        </p:spPr>
      </p:pic>
      <p:sp>
        <p:nvSpPr>
          <p:cNvPr id="31" name="文本框 30">
            <a:extLst>
              <a:ext uri="{FF2B5EF4-FFF2-40B4-BE49-F238E27FC236}">
                <a16:creationId xmlns:a16="http://schemas.microsoft.com/office/drawing/2014/main" id="{33B48422-2AF8-8355-7A4C-972AD53986AC}"/>
              </a:ext>
            </a:extLst>
          </p:cNvPr>
          <p:cNvSpPr txBox="1"/>
          <p:nvPr/>
        </p:nvSpPr>
        <p:spPr>
          <a:xfrm>
            <a:off x="27534542" y="978049"/>
            <a:ext cx="3305905" cy="1762720"/>
          </a:xfrm>
          <a:prstGeom prst="rect">
            <a:avLst/>
          </a:prstGeom>
          <a:noFill/>
        </p:spPr>
        <p:txBody>
          <a:bodyPr wrap="none" rtlCol="0">
            <a:spAutoFit/>
          </a:bodyPr>
          <a:lstStyle/>
          <a:p>
            <a:pPr algn="ctr"/>
            <a:r>
              <a:rPr lang="en" altLang="zh-CN" sz="6000" b="1" dirty="0">
                <a:solidFill>
                  <a:schemeClr val="bg1"/>
                </a:solidFill>
              </a:rPr>
              <a:t>Werewolf</a:t>
            </a:r>
            <a:endParaRPr lang="en-US" altLang="zh-CN" sz="6000" b="1" dirty="0">
              <a:solidFill>
                <a:schemeClr val="bg1"/>
              </a:solidFill>
            </a:endParaRPr>
          </a:p>
          <a:p>
            <a:pPr algn="ctr"/>
            <a:r>
              <a:rPr lang="en-US" altLang="zh-CN" sz="6000" b="1" dirty="0">
                <a:solidFill>
                  <a:schemeClr val="bg1"/>
                </a:solidFill>
              </a:rPr>
              <a:t>1.7RMB</a:t>
            </a:r>
            <a:endParaRPr lang="zh-CN" altLang="en-US" sz="6000" b="1" dirty="0">
              <a:solidFill>
                <a:schemeClr val="bg1"/>
              </a:solidFill>
              <a:effectLst/>
            </a:endParaRPr>
          </a:p>
        </p:txBody>
      </p:sp>
    </p:spTree>
    <p:custDataLst>
      <p:tags r:id="rId1"/>
    </p:custDataLst>
    <p:extLst>
      <p:ext uri="{BB962C8B-B14F-4D97-AF65-F5344CB8AC3E}">
        <p14:creationId xmlns:p14="http://schemas.microsoft.com/office/powerpoint/2010/main" val="1323085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042" fill="hold"/>
                                        <p:tgtEl>
                                          <p:spTgt spid="18"/>
                                        </p:tgtEl>
                                      </p:cBhvr>
                                    </p:cmd>
                                  </p:childTnLst>
                                </p:cTn>
                              </p:par>
                              <p:par>
                                <p:cTn id="7" presetID="1" presetClass="mediacall" presetSubtype="0" fill="hold" nodeType="withEffect">
                                  <p:stCondLst>
                                    <p:cond delay="0"/>
                                  </p:stCondLst>
                                  <p:childTnLst>
                                    <p:cmd type="call" cmd="playFrom(0.0)">
                                      <p:cBhvr>
                                        <p:cTn id="8" dur="5060" fill="hold"/>
                                        <p:tgtEl>
                                          <p:spTgt spid="19"/>
                                        </p:tgtEl>
                                      </p:cBhvr>
                                    </p:cmd>
                                  </p:childTnLst>
                                </p:cTn>
                              </p:par>
                              <p:par>
                                <p:cTn id="9" presetID="1" presetClass="mediacall" presetSubtype="0" fill="hold" nodeType="withEffect">
                                  <p:stCondLst>
                                    <p:cond delay="0"/>
                                  </p:stCondLst>
                                  <p:childTnLst>
                                    <p:cmd type="call" cmd="playFrom(0.0)">
                                      <p:cBhvr>
                                        <p:cTn id="10" dur="5060" fill="hold"/>
                                        <p:tgtEl>
                                          <p:spTgt spid="27"/>
                                        </p:tgtEl>
                                      </p:cBhvr>
                                    </p:cmd>
                                  </p:childTnLst>
                                </p:cTn>
                              </p:par>
                              <p:par>
                                <p:cTn id="11" presetID="1" presetClass="mediacall" presetSubtype="0" fill="hold" nodeType="withEffect">
                                  <p:stCondLst>
                                    <p:cond delay="0"/>
                                  </p:stCondLst>
                                  <p:childTnLst>
                                    <p:cmd type="call" cmd="playFrom(0.0)">
                                      <p:cBhvr>
                                        <p:cTn id="12" dur="5130"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18"/>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18"/>
                                        </p:tgtEl>
                                      </p:cBhvr>
                                    </p:cmd>
                                  </p:childTnLst>
                                </p:cTn>
                              </p:par>
                            </p:childTnLst>
                          </p:cTn>
                        </p:par>
                      </p:childTnLst>
                    </p:cTn>
                  </p:par>
                </p:childTnLst>
              </p:cTn>
              <p:nextCondLst>
                <p:cond evt="onClick" delay="0">
                  <p:tgtEl>
                    <p:spTgt spid="18"/>
                  </p:tgtEl>
                </p:cond>
              </p:nextCondLst>
            </p:seq>
            <p:seq concurrent="1" nextAc="seek">
              <p:cTn id="18" restart="whenNotActive" fill="hold" evtFilter="cancelBubble" nodeType="interactiveSeq">
                <p:stCondLst>
                  <p:cond evt="onClick" delay="0">
                    <p:tgtEl>
                      <p:spTgt spid="1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9"/>
                                        </p:tgtEl>
                                      </p:cBhvr>
                                    </p:cmd>
                                  </p:childTnLst>
                                </p:cTn>
                              </p:par>
                            </p:childTnLst>
                          </p:cTn>
                        </p:par>
                      </p:childTnLst>
                    </p:cTn>
                  </p:par>
                </p:childTnLst>
              </p:cTn>
              <p:nextCondLst>
                <p:cond evt="onClick" delay="0">
                  <p:tgtEl>
                    <p:spTgt spid="19"/>
                  </p:tgtEl>
                </p:cond>
              </p:nextCondLst>
            </p:seq>
            <p:video>
              <p:cMediaNode vol="80000">
                <p:cTn id="23" fill="hold" display="0">
                  <p:stCondLst>
                    <p:cond delay="indefinite"/>
                  </p:stCondLst>
                </p:cTn>
                <p:tgtEl>
                  <p:spTgt spid="18"/>
                </p:tgtEl>
              </p:cMediaNode>
            </p:video>
            <p:video>
              <p:cMediaNode vol="80000">
                <p:cTn id="24" fill="hold" display="0">
                  <p:stCondLst>
                    <p:cond delay="indefinite"/>
                  </p:stCondLst>
                </p:cTn>
                <p:tgtEl>
                  <p:spTgt spid="19"/>
                </p:tgtEl>
              </p:cMediaNode>
            </p:video>
            <p:video>
              <p:cMediaNode vol="80000">
                <p:cTn id="25" fill="hold" display="0">
                  <p:stCondLst>
                    <p:cond delay="indefinite"/>
                  </p:stCondLst>
                </p:cTn>
                <p:tgtEl>
                  <p:spTgt spid="27"/>
                </p:tgtEl>
              </p:cMediaNode>
            </p:video>
            <p:seq concurrent="1" nextAc="seek">
              <p:cTn id="26" restart="whenNotActive" fill="hold" evtFilter="cancelBubble" nodeType="interactiveSeq">
                <p:stCondLst>
                  <p:cond evt="onClick" delay="0">
                    <p:tgtEl>
                      <p:spTgt spid="27"/>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27"/>
                                        </p:tgtEl>
                                      </p:cBhvr>
                                    </p:cmd>
                                  </p:childTnLst>
                                </p:cTn>
                              </p:par>
                            </p:childTnLst>
                          </p:cTn>
                        </p:par>
                      </p:childTnLst>
                    </p:cTn>
                  </p:par>
                </p:childTnLst>
              </p:cTn>
              <p:nextCondLst>
                <p:cond evt="onClick" delay="0">
                  <p:tgtEl>
                    <p:spTgt spid="27"/>
                  </p:tgtEl>
                </p:cond>
              </p:nextCondLst>
            </p:seq>
            <p:video>
              <p:cMediaNode vol="80000">
                <p:cTn id="31" fill="hold" display="0">
                  <p:stCondLst>
                    <p:cond delay="indefinite"/>
                  </p:stCondLst>
                </p:cTn>
                <p:tgtEl>
                  <p:spTgt spid="28"/>
                </p:tgtEl>
              </p:cMediaNode>
            </p:video>
            <p:seq concurrent="1" nextAc="seek">
              <p:cTn id="32" restart="whenNotActive" fill="hold" evtFilter="cancelBubble" nodeType="interactiveSeq">
                <p:stCondLst>
                  <p:cond evt="onClick" delay="0">
                    <p:tgtEl>
                      <p:spTgt spid="28"/>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10">
            <a:lum/>
          </a:blip>
          <a:srcRect/>
          <a:stretch>
            <a:fillRect/>
          </a:stretch>
        </a:blipFill>
        <a:effectLst/>
      </p:bgPr>
    </p:bg>
    <p:spTree>
      <p:nvGrpSpPr>
        <p:cNvPr id="1" name="">
          <a:extLst>
            <a:ext uri="{FF2B5EF4-FFF2-40B4-BE49-F238E27FC236}">
              <a16:creationId xmlns:a16="http://schemas.microsoft.com/office/drawing/2014/main" id="{CA4F7FC6-EB0F-17DA-B478-2DABF9B90BB9}"/>
            </a:ext>
          </a:extLst>
        </p:cNvPr>
        <p:cNvGrpSpPr/>
        <p:nvPr/>
      </p:nvGrpSpPr>
      <p:grpSpPr>
        <a:xfrm>
          <a:off x="0" y="0"/>
          <a:ext cx="0" cy="0"/>
          <a:chOff x="0" y="0"/>
          <a:chExt cx="0" cy="0"/>
        </a:xfrm>
      </p:grpSpPr>
      <p:pic>
        <p:nvPicPr>
          <p:cNvPr id="4" name="图片 3" descr="logo-01">
            <a:extLst>
              <a:ext uri="{FF2B5EF4-FFF2-40B4-BE49-F238E27FC236}">
                <a16:creationId xmlns:a16="http://schemas.microsoft.com/office/drawing/2014/main" id="{0465ABAD-C13C-2443-9984-94B46D045005}"/>
              </a:ext>
            </a:extLst>
          </p:cNvPr>
          <p:cNvPicPr>
            <a:picLocks noChangeAspect="1"/>
          </p:cNvPicPr>
          <p:nvPr/>
        </p:nvPicPr>
        <p:blipFill rotWithShape="1">
          <a:blip r:embed="rId11"/>
          <a:srcRect l="48701"/>
          <a:stretch/>
        </p:blipFill>
        <p:spPr>
          <a:xfrm>
            <a:off x="496663" y="535124"/>
            <a:ext cx="3081634" cy="746976"/>
          </a:xfrm>
          <a:prstGeom prst="rect">
            <a:avLst/>
          </a:prstGeom>
        </p:spPr>
      </p:pic>
      <p:sp>
        <p:nvSpPr>
          <p:cNvPr id="20" name="文本框 19">
            <a:extLst>
              <a:ext uri="{FF2B5EF4-FFF2-40B4-BE49-F238E27FC236}">
                <a16:creationId xmlns:a16="http://schemas.microsoft.com/office/drawing/2014/main" id="{643D8007-4E6A-8670-DD36-9B8C061D669D}"/>
              </a:ext>
            </a:extLst>
          </p:cNvPr>
          <p:cNvSpPr txBox="1"/>
          <p:nvPr/>
        </p:nvSpPr>
        <p:spPr>
          <a:xfrm>
            <a:off x="7252568" y="690897"/>
            <a:ext cx="4878259" cy="1938992"/>
          </a:xfrm>
          <a:prstGeom prst="rect">
            <a:avLst/>
          </a:prstGeom>
          <a:noFill/>
        </p:spPr>
        <p:txBody>
          <a:bodyPr wrap="none" rtlCol="0">
            <a:spAutoFit/>
          </a:bodyPr>
          <a:lstStyle/>
          <a:p>
            <a:pPr lvl="0" algn="ctr"/>
            <a:r>
              <a:rPr lang="en" altLang="zh-CN" sz="6000" b="1" dirty="0">
                <a:solidFill>
                  <a:prstClr val="white"/>
                </a:solidFill>
              </a:rPr>
              <a:t>AI </a:t>
            </a:r>
            <a:r>
              <a:rPr lang="zh-CN" altLang="en-US" sz="6000" b="1" dirty="0">
                <a:solidFill>
                  <a:prstClr val="white"/>
                </a:solidFill>
              </a:rPr>
              <a:t>圣诞水晶球</a:t>
            </a:r>
          </a:p>
          <a:p>
            <a:pPr lvl="0" algn="ctr"/>
            <a:r>
              <a:rPr kumimoji="0" lang="en-US" altLang="zh-CN" sz="60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rPr>
              <a:t>1.7</a:t>
            </a:r>
            <a:r>
              <a:rPr kumimoji="0" lang="zh-CN" altLang="en-US" sz="6000" b="1" i="0" u="none" strike="noStrike" kern="1200" cap="none" spc="0" normalizeH="0" noProof="0" dirty="0">
                <a:ln>
                  <a:noFill/>
                </a:ln>
                <a:solidFill>
                  <a:prstClr val="white"/>
                </a:solidFill>
                <a:effectLst/>
                <a:uLnTx/>
                <a:uFillTx/>
                <a:latin typeface="Calibri" panose="020F0502020204030204"/>
                <a:ea typeface="等线" panose="02010600030101010101" pitchFamily="2" charset="-122"/>
                <a:cs typeface="+mn-cs"/>
              </a:rPr>
              <a:t> </a:t>
            </a:r>
            <a:r>
              <a:rPr kumimoji="0" lang="en-US" altLang="zh-CN" sz="60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rPr>
              <a:t>RMB</a:t>
            </a:r>
            <a:endParaRPr kumimoji="0" lang="zh-CN" altLang="en-US" sz="60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endParaRPr>
          </a:p>
        </p:txBody>
      </p:sp>
      <p:sp>
        <p:nvSpPr>
          <p:cNvPr id="21" name="文本框 20">
            <a:extLst>
              <a:ext uri="{FF2B5EF4-FFF2-40B4-BE49-F238E27FC236}">
                <a16:creationId xmlns:a16="http://schemas.microsoft.com/office/drawing/2014/main" id="{7F25B626-57D7-EB37-FBE5-AECE080EC74E}"/>
              </a:ext>
            </a:extLst>
          </p:cNvPr>
          <p:cNvSpPr txBox="1"/>
          <p:nvPr/>
        </p:nvSpPr>
        <p:spPr>
          <a:xfrm>
            <a:off x="16711871" y="690897"/>
            <a:ext cx="4801314" cy="1938992"/>
          </a:xfrm>
          <a:prstGeom prst="rect">
            <a:avLst/>
          </a:prstGeom>
          <a:noFill/>
        </p:spPr>
        <p:txBody>
          <a:bodyPr wrap="none" rtlCol="0">
            <a:spAutoFit/>
          </a:bodyPr>
          <a:lstStyle/>
          <a:p>
            <a:pPr lvl="0" algn="ctr"/>
            <a:r>
              <a:rPr lang="zh-CN" altLang="en-US" sz="6000" b="1" dirty="0">
                <a:solidFill>
                  <a:prstClr val="white"/>
                </a:solidFill>
              </a:rPr>
              <a:t>圣诞老人拥抱</a:t>
            </a:r>
          </a:p>
          <a:p>
            <a:pPr lvl="0" algn="ctr"/>
            <a:r>
              <a:rPr kumimoji="0" lang="en-US" altLang="zh-CN" sz="60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rPr>
              <a:t>1.7RMB</a:t>
            </a:r>
            <a:endParaRPr kumimoji="0" lang="zh-CN" altLang="en-US" sz="60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endParaRPr>
          </a:p>
        </p:txBody>
      </p:sp>
      <p:sp>
        <p:nvSpPr>
          <p:cNvPr id="22" name="文本框 21">
            <a:extLst>
              <a:ext uri="{FF2B5EF4-FFF2-40B4-BE49-F238E27FC236}">
                <a16:creationId xmlns:a16="http://schemas.microsoft.com/office/drawing/2014/main" id="{960A9B31-C35A-4E0E-7254-46DB4608F5D1}"/>
              </a:ext>
            </a:extLst>
          </p:cNvPr>
          <p:cNvSpPr txBox="1"/>
          <p:nvPr/>
        </p:nvSpPr>
        <p:spPr>
          <a:xfrm>
            <a:off x="25667111" y="690897"/>
            <a:ext cx="4801314" cy="1938992"/>
          </a:xfrm>
          <a:prstGeom prst="rect">
            <a:avLst/>
          </a:prstGeom>
          <a:noFill/>
        </p:spPr>
        <p:txBody>
          <a:bodyPr wrap="none" rtlCol="0">
            <a:spAutoFit/>
          </a:bodyPr>
          <a:lstStyle/>
          <a:p>
            <a:pPr lvl="0" algn="ctr"/>
            <a:r>
              <a:rPr lang="zh-CN" altLang="en-US" sz="6000" b="1" dirty="0">
                <a:solidFill>
                  <a:prstClr val="white"/>
                </a:solidFill>
              </a:rPr>
              <a:t>变身圣诞老人</a:t>
            </a:r>
          </a:p>
          <a:p>
            <a:pPr lvl="0" algn="ctr"/>
            <a:r>
              <a:rPr kumimoji="0" lang="en-US" altLang="zh-CN" sz="60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rPr>
              <a:t>1.7RMB</a:t>
            </a:r>
            <a:endParaRPr kumimoji="0" lang="zh-CN" altLang="en-US" sz="60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endParaRPr>
          </a:p>
        </p:txBody>
      </p:sp>
      <p:pic>
        <p:nvPicPr>
          <p:cNvPr id="2" name="c2f05fde-3b54-4773-9e62-e0943b42cbdf">
            <a:hlinkClick r:id="" action="ppaction://media"/>
            <a:extLst>
              <a:ext uri="{FF2B5EF4-FFF2-40B4-BE49-F238E27FC236}">
                <a16:creationId xmlns:a16="http://schemas.microsoft.com/office/drawing/2014/main" id="{3AE962BF-E63A-6F35-C431-38E98A2D021B}"/>
              </a:ext>
            </a:extLst>
          </p:cNvPr>
          <p:cNvPicPr>
            <a:picLocks noChangeAspect="1"/>
          </p:cNvPicPr>
          <p:nvPr>
            <a:videoFile r:link="rId3"/>
            <p:extLst>
              <p:ext uri="{DAA4B4D4-6D71-4841-9C94-3DE7FCFB9230}">
                <p14:media xmlns:p14="http://schemas.microsoft.com/office/powerpoint/2010/main" r:embed="rId2"/>
              </p:ext>
            </p:extLst>
          </p:nvPr>
        </p:nvPicPr>
        <p:blipFill>
          <a:blip r:embed="rId12"/>
          <a:stretch>
            <a:fillRect/>
          </a:stretch>
        </p:blipFill>
        <p:spPr>
          <a:xfrm>
            <a:off x="25667111" y="2826366"/>
            <a:ext cx="5040000" cy="8959121"/>
          </a:xfrm>
          <a:prstGeom prst="rect">
            <a:avLst/>
          </a:prstGeom>
        </p:spPr>
      </p:pic>
      <p:pic>
        <p:nvPicPr>
          <p:cNvPr id="3" name="d2fadb68-372a-4a02-8ffd-747787a5355c">
            <a:hlinkClick r:id="" action="ppaction://media"/>
            <a:extLst>
              <a:ext uri="{FF2B5EF4-FFF2-40B4-BE49-F238E27FC236}">
                <a16:creationId xmlns:a16="http://schemas.microsoft.com/office/drawing/2014/main" id="{B2A14C0C-933B-938D-3D51-F46F69A95CCF}"/>
              </a:ext>
            </a:extLst>
          </p:cNvPr>
          <p:cNvPicPr>
            <a:picLocks noChangeAspect="1"/>
          </p:cNvPicPr>
          <p:nvPr>
            <a:videoFile r:link="rId5"/>
            <p:extLst>
              <p:ext uri="{DAA4B4D4-6D71-4841-9C94-3DE7FCFB9230}">
                <p14:media xmlns:p14="http://schemas.microsoft.com/office/powerpoint/2010/main" r:embed="rId4"/>
              </p:ext>
            </p:extLst>
          </p:nvPr>
        </p:nvPicPr>
        <p:blipFill>
          <a:blip r:embed="rId13"/>
          <a:stretch>
            <a:fillRect/>
          </a:stretch>
        </p:blipFill>
        <p:spPr>
          <a:xfrm>
            <a:off x="16592528" y="2826366"/>
            <a:ext cx="5040000" cy="8959121"/>
          </a:xfrm>
          <a:prstGeom prst="rect">
            <a:avLst/>
          </a:prstGeom>
        </p:spPr>
      </p:pic>
      <p:pic>
        <p:nvPicPr>
          <p:cNvPr id="6" name="webcut-exported-video (10)">
            <a:hlinkClick r:id="" action="ppaction://media"/>
            <a:extLst>
              <a:ext uri="{FF2B5EF4-FFF2-40B4-BE49-F238E27FC236}">
                <a16:creationId xmlns:a16="http://schemas.microsoft.com/office/drawing/2014/main" id="{21B3B7B1-C2B3-82F4-511E-BB4439C6957E}"/>
              </a:ext>
            </a:extLst>
          </p:cNvPr>
          <p:cNvPicPr>
            <a:picLocks noChangeAspect="1"/>
          </p:cNvPicPr>
          <p:nvPr>
            <a:videoFile r:link="rId7"/>
            <p:extLst>
              <p:ext uri="{DAA4B4D4-6D71-4841-9C94-3DE7FCFB9230}">
                <p14:media xmlns:p14="http://schemas.microsoft.com/office/powerpoint/2010/main" r:embed="rId6"/>
              </p:ext>
            </p:extLst>
          </p:nvPr>
        </p:nvPicPr>
        <p:blipFill>
          <a:blip r:embed="rId14"/>
          <a:stretch>
            <a:fillRect/>
          </a:stretch>
        </p:blipFill>
        <p:spPr>
          <a:xfrm>
            <a:off x="7517946" y="2826366"/>
            <a:ext cx="5040000" cy="8959122"/>
          </a:xfrm>
          <a:prstGeom prst="rect">
            <a:avLst/>
          </a:prstGeom>
        </p:spPr>
      </p:pic>
    </p:spTree>
    <p:custDataLst>
      <p:tags r:id="rId1"/>
    </p:custDataLst>
    <p:extLst>
      <p:ext uri="{BB962C8B-B14F-4D97-AF65-F5344CB8AC3E}">
        <p14:creationId xmlns:p14="http://schemas.microsoft.com/office/powerpoint/2010/main" val="113832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060" fill="hold"/>
                                        <p:tgtEl>
                                          <p:spTgt spid="2"/>
                                        </p:tgtEl>
                                      </p:cBhvr>
                                    </p:cmd>
                                  </p:childTnLst>
                                </p:cTn>
                              </p:par>
                              <p:par>
                                <p:cTn id="7" presetID="1" presetClass="mediacall" presetSubtype="0" fill="hold" nodeType="withEffect">
                                  <p:stCondLst>
                                    <p:cond delay="0"/>
                                  </p:stCondLst>
                                  <p:childTnLst>
                                    <p:cmd type="call" cmd="playFrom(0.0)">
                                      <p:cBhvr>
                                        <p:cTn id="8" dur="5060" fill="hold"/>
                                        <p:tgtEl>
                                          <p:spTgt spid="3"/>
                                        </p:tgtEl>
                                      </p:cBhvr>
                                    </p:cmd>
                                  </p:childTnLst>
                                </p:cTn>
                              </p:par>
                              <p:par>
                                <p:cTn id="9" presetID="1" presetClass="mediacall" presetSubtype="0" fill="hold" nodeType="withEffect">
                                  <p:stCondLst>
                                    <p:cond delay="0"/>
                                  </p:stCondLst>
                                  <p:childTnLst>
                                    <p:cmd type="call" cmd="playFrom(0.0)">
                                      <p:cBhvr>
                                        <p:cTn id="10" dur="50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video>
              <p:cMediaNode vol="80000">
                <p:cTn id="23" fill="hold" display="0">
                  <p:stCondLst>
                    <p:cond delay="indefinite"/>
                  </p:stCondLst>
                </p:cTn>
                <p:tgtEl>
                  <p:spTgt spid="6"/>
                </p:tgtEl>
              </p:cMediaNode>
            </p:video>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a:extLst>
            <a:ext uri="{FF2B5EF4-FFF2-40B4-BE49-F238E27FC236}">
              <a16:creationId xmlns:a16="http://schemas.microsoft.com/office/drawing/2014/main" id="{5A3F0639-6930-ACBC-6530-786B1DF6BAED}"/>
            </a:ext>
          </a:extLst>
        </p:cNvPr>
        <p:cNvGrpSpPr/>
        <p:nvPr/>
      </p:nvGrpSpPr>
      <p:grpSpPr>
        <a:xfrm>
          <a:off x="0" y="0"/>
          <a:ext cx="0" cy="0"/>
          <a:chOff x="0" y="0"/>
          <a:chExt cx="0" cy="0"/>
        </a:xfrm>
      </p:grpSpPr>
      <p:sp>
        <p:nvSpPr>
          <p:cNvPr id="43" name="圆角矩形 7">
            <a:extLst>
              <a:ext uri="{FF2B5EF4-FFF2-40B4-BE49-F238E27FC236}">
                <a16:creationId xmlns:a16="http://schemas.microsoft.com/office/drawing/2014/main" id="{9E173C36-C851-A06C-2DB5-B9A71C240AE9}"/>
              </a:ext>
            </a:extLst>
          </p:cNvPr>
          <p:cNvSpPr/>
          <p:nvPr/>
        </p:nvSpPr>
        <p:spPr>
          <a:xfrm rot="5400000">
            <a:off x="1203765" y="4532811"/>
            <a:ext cx="7223261" cy="5928567"/>
          </a:xfrm>
          <a:prstGeom prst="roundRect">
            <a:avLst>
              <a:gd name="adj" fmla="val 6666"/>
            </a:avLst>
          </a:prstGeom>
          <a:gradFill flip="none" rotWithShape="1">
            <a:gsLst>
              <a:gs pos="0">
                <a:srgbClr val="C575B9">
                  <a:alpha val="0"/>
                </a:srgbClr>
              </a:gs>
              <a:gs pos="37000">
                <a:srgbClr val="7686CE">
                  <a:alpha val="68000"/>
                </a:srgbClr>
              </a:gs>
              <a:gs pos="100000">
                <a:srgbClr val="0A2146">
                  <a:alpha val="0"/>
                </a:srgbClr>
              </a:gs>
            </a:gsLst>
            <a:path path="shape">
              <a:fillToRect l="50000" t="50000" r="50000" b="50000"/>
            </a:path>
            <a:tileRect/>
          </a:gradFill>
          <a:ln>
            <a:gradFill>
              <a:gsLst>
                <a:gs pos="0">
                  <a:srgbClr val="C575B9"/>
                </a:gs>
                <a:gs pos="37000">
                  <a:srgbClr val="7686CE"/>
                </a:gs>
                <a:gs pos="100000">
                  <a:srgbClr val="0A2146"/>
                </a:gs>
              </a:gsLst>
              <a:lin ang="10800000" scaled="0"/>
            </a:gra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defTabSz="1075609">
              <a:defRPr/>
            </a:pPr>
            <a:endParaRPr lang="zh-CN" altLang="en-US" sz="2117">
              <a:solidFill>
                <a:prstClr val="white"/>
              </a:solidFill>
              <a:latin typeface="苹方-简"/>
            </a:endParaRPr>
          </a:p>
        </p:txBody>
      </p:sp>
      <p:sp>
        <p:nvSpPr>
          <p:cNvPr id="9" name="文本框 8">
            <a:extLst>
              <a:ext uri="{FF2B5EF4-FFF2-40B4-BE49-F238E27FC236}">
                <a16:creationId xmlns:a16="http://schemas.microsoft.com/office/drawing/2014/main" id="{75115540-649F-578F-E4D9-B9290F38DD2A}"/>
              </a:ext>
            </a:extLst>
          </p:cNvPr>
          <p:cNvSpPr txBox="1"/>
          <p:nvPr/>
        </p:nvSpPr>
        <p:spPr>
          <a:xfrm>
            <a:off x="257160" y="890449"/>
            <a:ext cx="35737815" cy="1178464"/>
          </a:xfrm>
          <a:prstGeom prst="rect">
            <a:avLst/>
          </a:prstGeom>
          <a:noFill/>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zh-CN" altLang="en-US" sz="7058"/>
              <a:t>炉米</a:t>
            </a:r>
            <a:r>
              <a:rPr lang="en-US" altLang="zh-CN" sz="7058" dirty="0"/>
              <a:t>·</a:t>
            </a:r>
            <a:r>
              <a:rPr lang="zh-CN" altLang="en-US" sz="7058" dirty="0"/>
              <a:t>一</a:t>
            </a:r>
            <a:r>
              <a:rPr lang="zh-CN" altLang="en-US" sz="7058"/>
              <a:t>站式</a:t>
            </a:r>
            <a:r>
              <a:rPr lang="en-US" altLang="zh-CN" sz="7058" dirty="0"/>
              <a:t>AIGC</a:t>
            </a:r>
            <a:r>
              <a:rPr lang="zh-CN" altLang="en-US" sz="7058" dirty="0"/>
              <a:t>创作平台</a:t>
            </a:r>
          </a:p>
        </p:txBody>
      </p:sp>
      <p:sp>
        <p:nvSpPr>
          <p:cNvPr id="13" name="文本框 12">
            <a:extLst>
              <a:ext uri="{FF2B5EF4-FFF2-40B4-BE49-F238E27FC236}">
                <a16:creationId xmlns:a16="http://schemas.microsoft.com/office/drawing/2014/main" id="{F2F30B7D-6E9E-3E00-7CD2-0AE39EF6E751}"/>
              </a:ext>
            </a:extLst>
          </p:cNvPr>
          <p:cNvSpPr txBox="1"/>
          <p:nvPr/>
        </p:nvSpPr>
        <p:spPr>
          <a:xfrm>
            <a:off x="6325883" y="2376260"/>
            <a:ext cx="22813709" cy="816377"/>
          </a:xfrm>
          <a:prstGeom prst="rect">
            <a:avLst/>
          </a:prstGeom>
          <a:noFill/>
        </p:spPr>
        <p:txBody>
          <a:bodyPr wrap="square" rtlCol="0">
            <a:spAutoFit/>
          </a:bodyPr>
          <a:lstStyle/>
          <a:p>
            <a:pPr defTabSz="1075609">
              <a:defRPr/>
            </a:pPr>
            <a:r>
              <a:rPr lang="zh-CN" altLang="en-US" sz="4705" i="1" dirty="0">
                <a:solidFill>
                  <a:prstClr val="white"/>
                </a:solidFill>
                <a:latin typeface="MiSans Normal" panose="00000600000000000000" charset="-122"/>
                <a:ea typeface="MiSans Normal" panose="00000600000000000000" charset="-122"/>
              </a:rPr>
              <a:t>结合了自主研发和开源模型生态，为各类用户提供全面的</a:t>
            </a:r>
            <a:r>
              <a:rPr lang="en-US" altLang="zh-CN" sz="4705" i="1" dirty="0">
                <a:solidFill>
                  <a:prstClr val="white"/>
                </a:solidFill>
                <a:latin typeface="MiSans Normal" panose="00000600000000000000" charset="-122"/>
                <a:ea typeface="MiSans Normal" panose="00000600000000000000" charset="-122"/>
              </a:rPr>
              <a:t>AI</a:t>
            </a:r>
            <a:r>
              <a:rPr lang="zh-CN" altLang="en-US" sz="4705" i="1" dirty="0">
                <a:solidFill>
                  <a:prstClr val="white"/>
                </a:solidFill>
                <a:latin typeface="MiSans Normal" panose="00000600000000000000" charset="-122"/>
                <a:ea typeface="MiSans Normal" panose="00000600000000000000" charset="-122"/>
              </a:rPr>
              <a:t>内容生成体验和研发功能</a:t>
            </a:r>
          </a:p>
        </p:txBody>
      </p:sp>
      <p:sp>
        <p:nvSpPr>
          <p:cNvPr id="8" name="圆角矩形 4">
            <a:extLst>
              <a:ext uri="{FF2B5EF4-FFF2-40B4-BE49-F238E27FC236}">
                <a16:creationId xmlns:a16="http://schemas.microsoft.com/office/drawing/2014/main" id="{B0C8B363-4B9D-9774-DC5F-035F55E1A198}"/>
              </a:ext>
            </a:extLst>
          </p:cNvPr>
          <p:cNvSpPr/>
          <p:nvPr/>
        </p:nvSpPr>
        <p:spPr>
          <a:xfrm rot="5400000">
            <a:off x="9865605" y="3679505"/>
            <a:ext cx="6762387" cy="8096050"/>
          </a:xfrm>
          <a:prstGeom prst="roundRect">
            <a:avLst>
              <a:gd name="adj" fmla="val 6666"/>
            </a:avLst>
          </a:prstGeom>
          <a:noFill/>
          <a:ln>
            <a:gradFill>
              <a:gsLst>
                <a:gs pos="0">
                  <a:srgbClr val="C575B9"/>
                </a:gs>
                <a:gs pos="37000">
                  <a:srgbClr val="7686CE"/>
                </a:gs>
                <a:gs pos="100000">
                  <a:srgbClr val="0A2146"/>
                </a:gs>
              </a:gsLst>
              <a:lin ang="10800000" scaled="0"/>
            </a:gra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117"/>
          </a:p>
        </p:txBody>
      </p:sp>
      <p:sp>
        <p:nvSpPr>
          <p:cNvPr id="21" name="圆角矩形 33">
            <a:extLst>
              <a:ext uri="{FF2B5EF4-FFF2-40B4-BE49-F238E27FC236}">
                <a16:creationId xmlns:a16="http://schemas.microsoft.com/office/drawing/2014/main" id="{B894B102-482C-05E4-F324-2B95F0E8EECE}"/>
              </a:ext>
            </a:extLst>
          </p:cNvPr>
          <p:cNvSpPr/>
          <p:nvPr/>
        </p:nvSpPr>
        <p:spPr>
          <a:xfrm rot="5400000">
            <a:off x="18399570" y="3747106"/>
            <a:ext cx="6762387" cy="8096050"/>
          </a:xfrm>
          <a:prstGeom prst="roundRect">
            <a:avLst>
              <a:gd name="adj" fmla="val 6666"/>
            </a:avLst>
          </a:prstGeom>
          <a:noFill/>
          <a:ln>
            <a:gradFill>
              <a:gsLst>
                <a:gs pos="0">
                  <a:srgbClr val="C575B9"/>
                </a:gs>
                <a:gs pos="37000">
                  <a:srgbClr val="7686CE"/>
                </a:gs>
                <a:gs pos="100000">
                  <a:srgbClr val="0A2146"/>
                </a:gs>
              </a:gsLst>
              <a:lin ang="10800000" scaled="0"/>
            </a:gra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117"/>
          </a:p>
        </p:txBody>
      </p:sp>
      <p:grpSp>
        <p:nvGrpSpPr>
          <p:cNvPr id="42" name="组合 41">
            <a:extLst>
              <a:ext uri="{FF2B5EF4-FFF2-40B4-BE49-F238E27FC236}">
                <a16:creationId xmlns:a16="http://schemas.microsoft.com/office/drawing/2014/main" id="{C8566069-11FC-6B99-8501-0DD97494FF80}"/>
              </a:ext>
            </a:extLst>
          </p:cNvPr>
          <p:cNvGrpSpPr/>
          <p:nvPr/>
        </p:nvGrpSpPr>
        <p:grpSpPr>
          <a:xfrm>
            <a:off x="2076251" y="4397489"/>
            <a:ext cx="5297035" cy="6412510"/>
            <a:chOff x="2771982" y="4682688"/>
            <a:chExt cx="3495993" cy="5451227"/>
          </a:xfrm>
        </p:grpSpPr>
        <p:sp>
          <p:nvSpPr>
            <p:cNvPr id="12" name="文本框 11">
              <a:extLst>
                <a:ext uri="{FF2B5EF4-FFF2-40B4-BE49-F238E27FC236}">
                  <a16:creationId xmlns:a16="http://schemas.microsoft.com/office/drawing/2014/main" id="{F79E37D7-E4FB-DDF5-387B-391822F8FF4E}"/>
                </a:ext>
              </a:extLst>
            </p:cNvPr>
            <p:cNvSpPr txBox="1"/>
            <p:nvPr/>
          </p:nvSpPr>
          <p:spPr>
            <a:xfrm>
              <a:off x="2819925" y="4682688"/>
              <a:ext cx="3448050" cy="707886"/>
            </a:xfrm>
            <a:prstGeom prst="rect">
              <a:avLst/>
            </a:prstGeom>
            <a:noFill/>
          </p:spPr>
          <p:txBody>
            <a:bodyPr wrap="square" rtlCol="0">
              <a:noAutofit/>
            </a:bodyPr>
            <a:lstStyle>
              <a:defPPr>
                <a:defRPr lang="zh-CN"/>
              </a:defPPr>
              <a:lvl1pPr marR="0" lvl="0" indent="0" algn="ctr" fontAlgn="auto">
                <a:lnSpc>
                  <a:spcPct val="100000"/>
                </a:lnSpc>
                <a:spcBef>
                  <a:spcPts val="0"/>
                </a:spcBef>
                <a:spcAft>
                  <a:spcPts val="0"/>
                </a:spcAft>
                <a:buClrTx/>
                <a:buSzTx/>
                <a:buFontTx/>
                <a:buNone/>
                <a:tabLst/>
                <a:defRPr kumimoji="0" sz="40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stStyle>
            <a:p>
              <a:r>
                <a:rPr lang="zh-CN" altLang="en-US" sz="5176" dirty="0"/>
                <a:t>资产优质丰富</a:t>
              </a:r>
            </a:p>
          </p:txBody>
        </p:sp>
        <p:cxnSp>
          <p:nvCxnSpPr>
            <p:cNvPr id="14" name="直接连接符 13">
              <a:extLst>
                <a:ext uri="{FF2B5EF4-FFF2-40B4-BE49-F238E27FC236}">
                  <a16:creationId xmlns:a16="http://schemas.microsoft.com/office/drawing/2014/main" id="{6F5C755D-E11B-E7E3-3A24-EE810631B0AD}"/>
                </a:ext>
              </a:extLst>
            </p:cNvPr>
            <p:cNvCxnSpPr>
              <a:cxnSpLocks/>
            </p:cNvCxnSpPr>
            <p:nvPr/>
          </p:nvCxnSpPr>
          <p:spPr>
            <a:xfrm>
              <a:off x="3025030" y="5609857"/>
              <a:ext cx="2941955" cy="0"/>
            </a:xfrm>
            <a:prstGeom prst="line">
              <a:avLst/>
            </a:prstGeom>
            <a:ln w="12700">
              <a:gradFill>
                <a:gsLst>
                  <a:gs pos="0">
                    <a:srgbClr val="0C244A">
                      <a:alpha val="0"/>
                    </a:srgbClr>
                  </a:gs>
                  <a:gs pos="97000">
                    <a:srgbClr val="0A2143">
                      <a:alpha val="0"/>
                    </a:srgbClr>
                  </a:gs>
                  <a:gs pos="46000">
                    <a:schemeClr val="bg1"/>
                  </a:gs>
                </a:gsLst>
                <a:lin ang="10800000" scaled="0"/>
              </a:gradFill>
            </a:ln>
          </p:spPr>
          <p:style>
            <a:lnRef idx="2">
              <a:schemeClr val="accent1"/>
            </a:lnRef>
            <a:fillRef idx="0">
              <a:srgbClr val="FFFFFF"/>
            </a:fillRef>
            <a:effectRef idx="0">
              <a:srgbClr val="FFFFFF"/>
            </a:effectRef>
            <a:fontRef idx="minor">
              <a:schemeClr val="tx1"/>
            </a:fontRef>
          </p:style>
        </p:cxnSp>
        <p:sp>
          <p:nvSpPr>
            <p:cNvPr id="15" name="文本框 14">
              <a:extLst>
                <a:ext uri="{FF2B5EF4-FFF2-40B4-BE49-F238E27FC236}">
                  <a16:creationId xmlns:a16="http://schemas.microsoft.com/office/drawing/2014/main" id="{D1BBEEF2-2A7A-BDBD-EEF6-294580AAAA9C}"/>
                </a:ext>
              </a:extLst>
            </p:cNvPr>
            <p:cNvSpPr txBox="1"/>
            <p:nvPr/>
          </p:nvSpPr>
          <p:spPr>
            <a:xfrm>
              <a:off x="2819925" y="6084659"/>
              <a:ext cx="3448050" cy="707886"/>
            </a:xfrm>
            <a:prstGeom prst="rect">
              <a:avLst/>
            </a:prstGeom>
            <a:noFill/>
          </p:spPr>
          <p:txBody>
            <a:bodyPr wrap="square" rtlCol="0">
              <a:noAutofit/>
            </a:bodyPr>
            <a:lstStyle>
              <a:defPPr>
                <a:defRPr lang="zh-CN"/>
              </a:defPPr>
              <a:lvl1pPr marR="0" lvl="0" indent="0" algn="ctr" fontAlgn="auto">
                <a:lnSpc>
                  <a:spcPct val="100000"/>
                </a:lnSpc>
                <a:spcBef>
                  <a:spcPts val="0"/>
                </a:spcBef>
                <a:spcAft>
                  <a:spcPts val="0"/>
                </a:spcAft>
                <a:buClrTx/>
                <a:buSzTx/>
                <a:buFontTx/>
                <a:buNone/>
                <a:tabLst/>
                <a:defRPr kumimoji="0" sz="40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stStyle>
            <a:p>
              <a:r>
                <a:rPr lang="zh-CN" altLang="en-US" sz="5176" dirty="0"/>
                <a:t>敏捷部署交付</a:t>
              </a:r>
            </a:p>
          </p:txBody>
        </p:sp>
        <p:cxnSp>
          <p:nvCxnSpPr>
            <p:cNvPr id="16" name="直接连接符 15">
              <a:extLst>
                <a:ext uri="{FF2B5EF4-FFF2-40B4-BE49-F238E27FC236}">
                  <a16:creationId xmlns:a16="http://schemas.microsoft.com/office/drawing/2014/main" id="{BEB2BF8C-C3AE-1FEE-BF8D-BF87AB860729}"/>
                </a:ext>
              </a:extLst>
            </p:cNvPr>
            <p:cNvCxnSpPr>
              <a:cxnSpLocks/>
            </p:cNvCxnSpPr>
            <p:nvPr/>
          </p:nvCxnSpPr>
          <p:spPr>
            <a:xfrm>
              <a:off x="3025029" y="7057974"/>
              <a:ext cx="2941955" cy="0"/>
            </a:xfrm>
            <a:prstGeom prst="line">
              <a:avLst/>
            </a:prstGeom>
            <a:ln w="12700">
              <a:gradFill>
                <a:gsLst>
                  <a:gs pos="0">
                    <a:srgbClr val="0C244A">
                      <a:alpha val="0"/>
                    </a:srgbClr>
                  </a:gs>
                  <a:gs pos="97000">
                    <a:srgbClr val="0A2143">
                      <a:alpha val="0"/>
                    </a:srgbClr>
                  </a:gs>
                  <a:gs pos="46000">
                    <a:schemeClr val="bg1"/>
                  </a:gs>
                </a:gsLst>
                <a:lin ang="10800000" scaled="0"/>
              </a:gradFill>
            </a:ln>
          </p:spPr>
          <p:style>
            <a:lnRef idx="2">
              <a:schemeClr val="accent1"/>
            </a:lnRef>
            <a:fillRef idx="0">
              <a:srgbClr val="FFFFFF"/>
            </a:fillRef>
            <a:effectRef idx="0">
              <a:srgbClr val="FFFFFF"/>
            </a:effectRef>
            <a:fontRef idx="minor">
              <a:schemeClr val="tx1"/>
            </a:fontRef>
          </p:style>
        </p:cxnSp>
        <p:cxnSp>
          <p:nvCxnSpPr>
            <p:cNvPr id="18" name="直接连接符 17">
              <a:extLst>
                <a:ext uri="{FF2B5EF4-FFF2-40B4-BE49-F238E27FC236}">
                  <a16:creationId xmlns:a16="http://schemas.microsoft.com/office/drawing/2014/main" id="{2CCB3716-60FC-BD46-D27E-E55DC058D57B}"/>
                </a:ext>
              </a:extLst>
            </p:cNvPr>
            <p:cNvCxnSpPr>
              <a:cxnSpLocks/>
            </p:cNvCxnSpPr>
            <p:nvPr/>
          </p:nvCxnSpPr>
          <p:spPr>
            <a:xfrm>
              <a:off x="3025030" y="8661033"/>
              <a:ext cx="2941955" cy="0"/>
            </a:xfrm>
            <a:prstGeom prst="line">
              <a:avLst/>
            </a:prstGeom>
            <a:ln w="12700">
              <a:gradFill>
                <a:gsLst>
                  <a:gs pos="0">
                    <a:srgbClr val="0C244A">
                      <a:alpha val="0"/>
                    </a:srgbClr>
                  </a:gs>
                  <a:gs pos="97000">
                    <a:srgbClr val="0A2143">
                      <a:alpha val="0"/>
                    </a:srgbClr>
                  </a:gs>
                  <a:gs pos="46000">
                    <a:schemeClr val="bg1"/>
                  </a:gs>
                </a:gsLst>
                <a:lin ang="10800000" scaled="0"/>
              </a:gradFill>
            </a:ln>
          </p:spPr>
          <p:style>
            <a:lnRef idx="2">
              <a:schemeClr val="accent1"/>
            </a:lnRef>
            <a:fillRef idx="0">
              <a:srgbClr val="FFFFFF"/>
            </a:fillRef>
            <a:effectRef idx="0">
              <a:srgbClr val="FFFFFF"/>
            </a:effectRef>
            <a:fontRef idx="minor">
              <a:schemeClr val="tx1"/>
            </a:fontRef>
          </p:style>
        </p:cxnSp>
        <p:sp>
          <p:nvSpPr>
            <p:cNvPr id="19" name="文本框 18">
              <a:extLst>
                <a:ext uri="{FF2B5EF4-FFF2-40B4-BE49-F238E27FC236}">
                  <a16:creationId xmlns:a16="http://schemas.microsoft.com/office/drawing/2014/main" id="{201979C2-8063-5221-1496-2E00DFCF4FB4}"/>
                </a:ext>
              </a:extLst>
            </p:cNvPr>
            <p:cNvSpPr txBox="1"/>
            <p:nvPr/>
          </p:nvSpPr>
          <p:spPr>
            <a:xfrm>
              <a:off x="2819925" y="9309338"/>
              <a:ext cx="3448050" cy="707886"/>
            </a:xfrm>
            <a:prstGeom prst="rect">
              <a:avLst/>
            </a:prstGeom>
            <a:noFill/>
          </p:spPr>
          <p:txBody>
            <a:bodyPr wrap="square" rtlCol="0">
              <a:noAutofit/>
            </a:bodyPr>
            <a:lstStyle>
              <a:defPPr>
                <a:defRPr lang="zh-CN"/>
              </a:defPPr>
              <a:lvl1pPr marR="0" lvl="0" indent="0" algn="ctr" fontAlgn="auto">
                <a:lnSpc>
                  <a:spcPct val="100000"/>
                </a:lnSpc>
                <a:spcBef>
                  <a:spcPts val="0"/>
                </a:spcBef>
                <a:spcAft>
                  <a:spcPts val="0"/>
                </a:spcAft>
                <a:buClrTx/>
                <a:buSzTx/>
                <a:buFontTx/>
                <a:buNone/>
                <a:tabLst/>
                <a:defRPr kumimoji="0" sz="40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stStyle>
            <a:p>
              <a:r>
                <a:rPr lang="zh-CN" altLang="en-US" sz="5176" dirty="0"/>
                <a:t>稳定性兼容性</a:t>
              </a:r>
            </a:p>
          </p:txBody>
        </p:sp>
        <p:cxnSp>
          <p:nvCxnSpPr>
            <p:cNvPr id="20" name="直接连接符 19">
              <a:extLst>
                <a:ext uri="{FF2B5EF4-FFF2-40B4-BE49-F238E27FC236}">
                  <a16:creationId xmlns:a16="http://schemas.microsoft.com/office/drawing/2014/main" id="{ABD764A2-B638-79B5-5D6A-D367FAAEB6F4}"/>
                </a:ext>
              </a:extLst>
            </p:cNvPr>
            <p:cNvCxnSpPr>
              <a:cxnSpLocks/>
            </p:cNvCxnSpPr>
            <p:nvPr/>
          </p:nvCxnSpPr>
          <p:spPr>
            <a:xfrm>
              <a:off x="2982166" y="10133915"/>
              <a:ext cx="2941955" cy="0"/>
            </a:xfrm>
            <a:prstGeom prst="line">
              <a:avLst/>
            </a:prstGeom>
            <a:ln w="12700">
              <a:gradFill>
                <a:gsLst>
                  <a:gs pos="0">
                    <a:srgbClr val="0C244A">
                      <a:alpha val="0"/>
                    </a:srgbClr>
                  </a:gs>
                  <a:gs pos="97000">
                    <a:srgbClr val="0A2143">
                      <a:alpha val="0"/>
                    </a:srgbClr>
                  </a:gs>
                  <a:gs pos="46000">
                    <a:schemeClr val="bg1"/>
                  </a:gs>
                </a:gsLst>
                <a:lin ang="10800000" scaled="0"/>
              </a:gradFill>
            </a:ln>
          </p:spPr>
          <p:style>
            <a:lnRef idx="2">
              <a:schemeClr val="accent1"/>
            </a:lnRef>
            <a:fillRef idx="0">
              <a:srgbClr val="FFFFFF"/>
            </a:fillRef>
            <a:effectRef idx="0">
              <a:srgbClr val="FFFFFF"/>
            </a:effectRef>
            <a:fontRef idx="minor">
              <a:schemeClr val="tx1"/>
            </a:fontRef>
          </p:style>
        </p:cxnSp>
        <p:sp>
          <p:nvSpPr>
            <p:cNvPr id="24" name="文本框 23">
              <a:extLst>
                <a:ext uri="{FF2B5EF4-FFF2-40B4-BE49-F238E27FC236}">
                  <a16:creationId xmlns:a16="http://schemas.microsoft.com/office/drawing/2014/main" id="{7719F628-CD03-78D3-62E9-8C80E3284563}"/>
                </a:ext>
              </a:extLst>
            </p:cNvPr>
            <p:cNvSpPr txBox="1"/>
            <p:nvPr/>
          </p:nvSpPr>
          <p:spPr>
            <a:xfrm>
              <a:off x="2771982" y="7812782"/>
              <a:ext cx="3448050" cy="707886"/>
            </a:xfrm>
            <a:prstGeom prst="rect">
              <a:avLst/>
            </a:prstGeom>
            <a:noFill/>
          </p:spPr>
          <p:txBody>
            <a:bodyPr wrap="square" rtlCol="0">
              <a:noAutofit/>
            </a:bodyPr>
            <a:lstStyle>
              <a:defPPr>
                <a:defRPr lang="zh-CN"/>
              </a:defPPr>
              <a:lvl1pPr marR="0" lvl="0" indent="0" algn="ctr" fontAlgn="auto">
                <a:lnSpc>
                  <a:spcPct val="100000"/>
                </a:lnSpc>
                <a:spcBef>
                  <a:spcPts val="0"/>
                </a:spcBef>
                <a:spcAft>
                  <a:spcPts val="0"/>
                </a:spcAft>
                <a:buClrTx/>
                <a:buSzTx/>
                <a:buFontTx/>
                <a:buNone/>
                <a:tabLst/>
                <a:defRPr kumimoji="0" sz="40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stStyle>
            <a:p>
              <a:r>
                <a:rPr lang="zh-CN" altLang="en-US" sz="5176" dirty="0"/>
                <a:t>模型调试工具</a:t>
              </a:r>
            </a:p>
          </p:txBody>
        </p:sp>
      </p:grpSp>
      <p:pic>
        <p:nvPicPr>
          <p:cNvPr id="25" name="图片 24" descr="人不同表情的照片&#10;&#10;描述已自动生成">
            <a:extLst>
              <a:ext uri="{FF2B5EF4-FFF2-40B4-BE49-F238E27FC236}">
                <a16:creationId xmlns:a16="http://schemas.microsoft.com/office/drawing/2014/main" id="{39E1E73A-B7CA-832B-467F-D15569F5E5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41984" y="5144062"/>
            <a:ext cx="7263851" cy="5657653"/>
          </a:xfrm>
          <a:prstGeom prst="roundRect">
            <a:avLst>
              <a:gd name="adj" fmla="val 4856"/>
            </a:avLst>
          </a:prstGeom>
        </p:spPr>
      </p:pic>
      <p:sp>
        <p:nvSpPr>
          <p:cNvPr id="26" name="圆角矩形 50">
            <a:extLst>
              <a:ext uri="{FF2B5EF4-FFF2-40B4-BE49-F238E27FC236}">
                <a16:creationId xmlns:a16="http://schemas.microsoft.com/office/drawing/2014/main" id="{5BBFFCCC-2FB4-245C-CED2-0935E157A29A}"/>
              </a:ext>
            </a:extLst>
          </p:cNvPr>
          <p:cNvSpPr/>
          <p:nvPr/>
        </p:nvSpPr>
        <p:spPr>
          <a:xfrm rot="5400000">
            <a:off x="26933534" y="3776238"/>
            <a:ext cx="6762387" cy="8096050"/>
          </a:xfrm>
          <a:prstGeom prst="roundRect">
            <a:avLst>
              <a:gd name="adj" fmla="val 6666"/>
            </a:avLst>
          </a:prstGeom>
          <a:noFill/>
          <a:ln>
            <a:gradFill>
              <a:gsLst>
                <a:gs pos="0">
                  <a:srgbClr val="C575B9"/>
                </a:gs>
                <a:gs pos="37000">
                  <a:srgbClr val="7686CE"/>
                </a:gs>
                <a:gs pos="100000">
                  <a:srgbClr val="0A2146"/>
                </a:gs>
              </a:gsLst>
              <a:lin ang="10800000" scaled="0"/>
            </a:gra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117"/>
          </a:p>
        </p:txBody>
      </p:sp>
      <p:pic>
        <p:nvPicPr>
          <p:cNvPr id="27" name="图片 26" descr="图形用户界面, 网站&#10;&#10;描述已自动生成">
            <a:extLst>
              <a:ext uri="{FF2B5EF4-FFF2-40B4-BE49-F238E27FC236}">
                <a16:creationId xmlns:a16="http://schemas.microsoft.com/office/drawing/2014/main" id="{7A7B7883-5F5F-6202-1A84-6A20D5255D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106664" y="5144062"/>
            <a:ext cx="7263851" cy="5657653"/>
          </a:xfrm>
          <a:prstGeom prst="roundRect">
            <a:avLst>
              <a:gd name="adj" fmla="val 3128"/>
            </a:avLst>
          </a:prstGeom>
        </p:spPr>
      </p:pic>
      <p:pic>
        <p:nvPicPr>
          <p:cNvPr id="28" name="图片 27" descr="手机屏幕的截图&#10;&#10;描述已自动生成">
            <a:extLst>
              <a:ext uri="{FF2B5EF4-FFF2-40B4-BE49-F238E27FC236}">
                <a16:creationId xmlns:a16="http://schemas.microsoft.com/office/drawing/2014/main" id="{1DCE5323-B182-D398-E0AE-67D71E99CE7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651650" y="5141550"/>
            <a:ext cx="7267074" cy="5660163"/>
          </a:xfrm>
          <a:prstGeom prst="roundRect">
            <a:avLst>
              <a:gd name="adj" fmla="val 3134"/>
            </a:avLst>
          </a:prstGeom>
        </p:spPr>
      </p:pic>
      <p:grpSp>
        <p:nvGrpSpPr>
          <p:cNvPr id="46" name="组合 45">
            <a:extLst>
              <a:ext uri="{FF2B5EF4-FFF2-40B4-BE49-F238E27FC236}">
                <a16:creationId xmlns:a16="http://schemas.microsoft.com/office/drawing/2014/main" id="{02EC4456-23B6-0D91-F040-FA79AD9CCF80}"/>
              </a:ext>
            </a:extLst>
          </p:cNvPr>
          <p:cNvGrpSpPr/>
          <p:nvPr/>
        </p:nvGrpSpPr>
        <p:grpSpPr>
          <a:xfrm>
            <a:off x="9552840" y="3885464"/>
            <a:ext cx="6961830" cy="944526"/>
            <a:chOff x="8120799" y="4247419"/>
            <a:chExt cx="5918200" cy="802935"/>
          </a:xfrm>
        </p:grpSpPr>
        <p:sp>
          <p:nvSpPr>
            <p:cNvPr id="31" name="圆角矩形 17">
              <a:extLst>
                <a:ext uri="{FF2B5EF4-FFF2-40B4-BE49-F238E27FC236}">
                  <a16:creationId xmlns:a16="http://schemas.microsoft.com/office/drawing/2014/main" id="{EA36F6D1-E2A8-CB86-8B10-0B18223FAE27}"/>
                </a:ext>
              </a:extLst>
            </p:cNvPr>
            <p:cNvSpPr/>
            <p:nvPr/>
          </p:nvSpPr>
          <p:spPr>
            <a:xfrm>
              <a:off x="8120799" y="4247419"/>
              <a:ext cx="5918200" cy="797560"/>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23" b="1" dirty="0">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32" name="文本框 31">
              <a:extLst>
                <a:ext uri="{FF2B5EF4-FFF2-40B4-BE49-F238E27FC236}">
                  <a16:creationId xmlns:a16="http://schemas.microsoft.com/office/drawing/2014/main" id="{629D9696-0E79-81A5-0B23-7ED4B5F1643C}"/>
                </a:ext>
              </a:extLst>
            </p:cNvPr>
            <p:cNvSpPr txBox="1"/>
            <p:nvPr/>
          </p:nvSpPr>
          <p:spPr>
            <a:xfrm>
              <a:off x="9177122" y="4342964"/>
              <a:ext cx="3805555" cy="707390"/>
            </a:xfrm>
            <a:prstGeom prst="rect">
              <a:avLst/>
            </a:prstGeom>
            <a:noFill/>
          </p:spPr>
          <p:txBody>
            <a:bodyPr wrap="square" rtlCol="0">
              <a:noAutofit/>
            </a:bodyPr>
            <a:lstStyle>
              <a:defPPr>
                <a:defRPr lang="zh-CN"/>
              </a:defPPr>
              <a:lvl1pPr marR="0" lvl="0" indent="0" algn="ctr" fontAlgn="auto">
                <a:lnSpc>
                  <a:spcPct val="100000"/>
                </a:lnSpc>
                <a:spcBef>
                  <a:spcPts val="0"/>
                </a:spcBef>
                <a:spcAft>
                  <a:spcPts val="0"/>
                </a:spcAft>
                <a:buClrTx/>
                <a:buSzTx/>
                <a:buFontTx/>
                <a:buNone/>
                <a:tabLst/>
                <a:defRPr kumimoji="0" sz="40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stStyle>
            <a:p>
              <a:r>
                <a:rPr lang="zh-CN" altLang="en-US" sz="4235" dirty="0"/>
                <a:t>工作流广场</a:t>
              </a:r>
            </a:p>
          </p:txBody>
        </p:sp>
      </p:grpSp>
      <p:sp>
        <p:nvSpPr>
          <p:cNvPr id="34" name="圆角矩形 34">
            <a:extLst>
              <a:ext uri="{FF2B5EF4-FFF2-40B4-BE49-F238E27FC236}">
                <a16:creationId xmlns:a16="http://schemas.microsoft.com/office/drawing/2014/main" id="{9986E387-0AF2-C9EF-C7CD-2BA64BF63189}"/>
              </a:ext>
            </a:extLst>
          </p:cNvPr>
          <p:cNvSpPr/>
          <p:nvPr/>
        </p:nvSpPr>
        <p:spPr>
          <a:xfrm>
            <a:off x="18029727" y="3922812"/>
            <a:ext cx="6961830" cy="938204"/>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23" b="1">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35" name="文本框 34">
            <a:extLst>
              <a:ext uri="{FF2B5EF4-FFF2-40B4-BE49-F238E27FC236}">
                <a16:creationId xmlns:a16="http://schemas.microsoft.com/office/drawing/2014/main" id="{240ABADC-5CB8-6597-5E5B-B289F44CF44E}"/>
              </a:ext>
            </a:extLst>
          </p:cNvPr>
          <p:cNvSpPr txBox="1"/>
          <p:nvPr/>
        </p:nvSpPr>
        <p:spPr>
          <a:xfrm>
            <a:off x="19272325" y="4035205"/>
            <a:ext cx="4476636" cy="832133"/>
          </a:xfrm>
          <a:prstGeom prst="rect">
            <a:avLst/>
          </a:prstGeom>
          <a:noFill/>
        </p:spPr>
        <p:txBody>
          <a:bodyPr wrap="square" rtlCol="0">
            <a:noAutofit/>
          </a:bodyPr>
          <a:lstStyle>
            <a:defPPr>
              <a:defRPr lang="zh-CN"/>
            </a:defPPr>
            <a:lvl1pPr marR="0" lvl="0" indent="0" algn="ctr" fontAlgn="auto">
              <a:lnSpc>
                <a:spcPct val="100000"/>
              </a:lnSpc>
              <a:spcBef>
                <a:spcPts val="0"/>
              </a:spcBef>
              <a:spcAft>
                <a:spcPts val="0"/>
              </a:spcAft>
              <a:buClrTx/>
              <a:buSzTx/>
              <a:buFontTx/>
              <a:buNone/>
              <a:tabLst/>
              <a:defRPr kumimoji="0" sz="40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stStyle>
          <a:p>
            <a:r>
              <a:rPr lang="zh-CN" altLang="en-US" sz="4235" dirty="0"/>
              <a:t>模型训练</a:t>
            </a:r>
          </a:p>
        </p:txBody>
      </p:sp>
      <p:sp>
        <p:nvSpPr>
          <p:cNvPr id="36" name="圆角矩形 55">
            <a:extLst>
              <a:ext uri="{FF2B5EF4-FFF2-40B4-BE49-F238E27FC236}">
                <a16:creationId xmlns:a16="http://schemas.microsoft.com/office/drawing/2014/main" id="{BA5753D0-C8D5-3271-87CD-6F931621DC44}"/>
              </a:ext>
            </a:extLst>
          </p:cNvPr>
          <p:cNvSpPr/>
          <p:nvPr/>
        </p:nvSpPr>
        <p:spPr>
          <a:xfrm>
            <a:off x="26563691" y="3922812"/>
            <a:ext cx="6961830" cy="938204"/>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23" b="1">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37" name="文本框 36">
            <a:extLst>
              <a:ext uri="{FF2B5EF4-FFF2-40B4-BE49-F238E27FC236}">
                <a16:creationId xmlns:a16="http://schemas.microsoft.com/office/drawing/2014/main" id="{6021CBEA-AB0A-F864-2024-86A05387047C}"/>
              </a:ext>
            </a:extLst>
          </p:cNvPr>
          <p:cNvSpPr txBox="1"/>
          <p:nvPr/>
        </p:nvSpPr>
        <p:spPr>
          <a:xfrm>
            <a:off x="27806289" y="4035205"/>
            <a:ext cx="4476636" cy="832133"/>
          </a:xfrm>
          <a:prstGeom prst="rect">
            <a:avLst/>
          </a:prstGeom>
          <a:noFill/>
        </p:spPr>
        <p:txBody>
          <a:bodyPr wrap="square" rtlCol="0">
            <a:noAutofit/>
          </a:bodyPr>
          <a:lstStyle>
            <a:defPPr>
              <a:defRPr lang="zh-CN"/>
            </a:defPPr>
            <a:lvl1pPr marR="0" lvl="0" indent="0" algn="ctr" fontAlgn="auto">
              <a:lnSpc>
                <a:spcPct val="100000"/>
              </a:lnSpc>
              <a:spcBef>
                <a:spcPts val="0"/>
              </a:spcBef>
              <a:spcAft>
                <a:spcPts val="0"/>
              </a:spcAft>
              <a:buClrTx/>
              <a:buSzTx/>
              <a:buFontTx/>
              <a:buNone/>
              <a:tabLst/>
              <a:defRPr kumimoji="0" sz="4000" b="1" i="0" u="none" strike="noStrike" cap="none" spc="0" normalizeH="0" baseline="0">
                <a:ln>
                  <a:noFill/>
                </a:ln>
                <a:gradFill>
                  <a:gsLst>
                    <a:gs pos="0">
                      <a:srgbClr val="C575B9"/>
                    </a:gs>
                    <a:gs pos="37000">
                      <a:srgbClr val="FFFFFF"/>
                    </a:gs>
                    <a:gs pos="100000">
                      <a:srgbClr val="FFFFFF"/>
                    </a:gs>
                  </a:gsLst>
                  <a:lin ang="10800000" scaled="0"/>
                </a:gradFill>
                <a:effectLst/>
                <a:uLnTx/>
                <a:uFillTx/>
                <a:latin typeface="苹方-简"/>
                <a:ea typeface="MiSans Medium" panose="00000600000000000000" charset="-122"/>
              </a:defRPr>
            </a:lvl1pPr>
          </a:lstStyle>
          <a:p>
            <a:r>
              <a:rPr lang="zh-CN" altLang="en-US" sz="4235" dirty="0"/>
              <a:t>工作流开发</a:t>
            </a:r>
          </a:p>
        </p:txBody>
      </p:sp>
      <p:pic>
        <p:nvPicPr>
          <p:cNvPr id="44" name="图片 43" descr="星星元素">
            <a:extLst>
              <a:ext uri="{FF2B5EF4-FFF2-40B4-BE49-F238E27FC236}">
                <a16:creationId xmlns:a16="http://schemas.microsoft.com/office/drawing/2014/main" id="{7AE681E4-80B6-0DA9-389F-34D51872B1A8}"/>
              </a:ext>
            </a:extLst>
          </p:cNvPr>
          <p:cNvPicPr>
            <a:picLocks noChangeAspect="1"/>
          </p:cNvPicPr>
          <p:nvPr/>
        </p:nvPicPr>
        <p:blipFill>
          <a:blip r:embed="rId8"/>
          <a:stretch>
            <a:fillRect/>
          </a:stretch>
        </p:blipFill>
        <p:spPr>
          <a:xfrm>
            <a:off x="831019" y="2684182"/>
            <a:ext cx="2522385" cy="2627350"/>
          </a:xfrm>
          <a:prstGeom prst="rect">
            <a:avLst/>
          </a:prstGeom>
        </p:spPr>
      </p:pic>
      <p:cxnSp>
        <p:nvCxnSpPr>
          <p:cNvPr id="2" name="直接连接符 10">
            <a:extLst>
              <a:ext uri="{FF2B5EF4-FFF2-40B4-BE49-F238E27FC236}">
                <a16:creationId xmlns:a16="http://schemas.microsoft.com/office/drawing/2014/main" id="{E688727D-4C28-049A-1C21-588E1BC41F6C}"/>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3" name="图片 2" descr="logo-01">
            <a:extLst>
              <a:ext uri="{FF2B5EF4-FFF2-40B4-BE49-F238E27FC236}">
                <a16:creationId xmlns:a16="http://schemas.microsoft.com/office/drawing/2014/main" id="{119E4466-0121-5B6F-394F-FB492033F9A8}"/>
              </a:ext>
            </a:extLst>
          </p:cNvPr>
          <p:cNvPicPr>
            <a:picLocks noChangeAspect="1"/>
          </p:cNvPicPr>
          <p:nvPr/>
        </p:nvPicPr>
        <p:blipFill rotWithShape="1">
          <a:blip r:embed="rId9"/>
          <a:srcRect l="48701"/>
          <a:stretch/>
        </p:blipFill>
        <p:spPr>
          <a:xfrm>
            <a:off x="608076" y="632497"/>
            <a:ext cx="3081634" cy="746976"/>
          </a:xfrm>
          <a:prstGeom prst="rect">
            <a:avLst/>
          </a:prstGeom>
        </p:spPr>
      </p:pic>
    </p:spTree>
    <p:custDataLst>
      <p:tags r:id="rId1"/>
    </p:custDataLst>
    <p:extLst>
      <p:ext uri="{BB962C8B-B14F-4D97-AF65-F5344CB8AC3E}">
        <p14:creationId xmlns:p14="http://schemas.microsoft.com/office/powerpoint/2010/main" val="2618442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a:extLst>
            <a:ext uri="{FF2B5EF4-FFF2-40B4-BE49-F238E27FC236}">
              <a16:creationId xmlns:a16="http://schemas.microsoft.com/office/drawing/2014/main" id="{5A3F0639-6930-ACBC-6530-786B1DF6BAED}"/>
            </a:ext>
          </a:extLst>
        </p:cNvPr>
        <p:cNvGrpSpPr/>
        <p:nvPr/>
      </p:nvGrpSpPr>
      <p:grpSpPr>
        <a:xfrm>
          <a:off x="0" y="0"/>
          <a:ext cx="0" cy="0"/>
          <a:chOff x="0" y="0"/>
          <a:chExt cx="0" cy="0"/>
        </a:xfrm>
      </p:grpSpPr>
      <p:sp>
        <p:nvSpPr>
          <p:cNvPr id="9" name="文本框 8">
            <a:extLst>
              <a:ext uri="{FF2B5EF4-FFF2-40B4-BE49-F238E27FC236}">
                <a16:creationId xmlns:a16="http://schemas.microsoft.com/office/drawing/2014/main" id="{75115540-649F-578F-E4D9-B9290F38DD2A}"/>
              </a:ext>
            </a:extLst>
          </p:cNvPr>
          <p:cNvSpPr txBox="1"/>
          <p:nvPr/>
        </p:nvSpPr>
        <p:spPr>
          <a:xfrm>
            <a:off x="257160" y="890449"/>
            <a:ext cx="35737815" cy="1178464"/>
          </a:xfrm>
          <a:prstGeom prst="rect">
            <a:avLst/>
          </a:prstGeom>
          <a:noFill/>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zh-CN" altLang="en-US" sz="7058" dirty="0"/>
              <a:t>炉米</a:t>
            </a:r>
            <a:r>
              <a:rPr lang="en-US" altLang="zh-CN" sz="7058" dirty="0"/>
              <a:t>·</a:t>
            </a:r>
            <a:r>
              <a:rPr lang="zh-CN" altLang="en-US" sz="7058" dirty="0"/>
              <a:t>一站式</a:t>
            </a:r>
            <a:r>
              <a:rPr lang="en-US" altLang="zh-CN" sz="7058" dirty="0"/>
              <a:t>AIGC</a:t>
            </a:r>
            <a:r>
              <a:rPr lang="zh-CN" altLang="en-US" sz="7058" dirty="0"/>
              <a:t>创作平台</a:t>
            </a:r>
          </a:p>
        </p:txBody>
      </p:sp>
      <p:sp>
        <p:nvSpPr>
          <p:cNvPr id="13" name="文本框 12">
            <a:extLst>
              <a:ext uri="{FF2B5EF4-FFF2-40B4-BE49-F238E27FC236}">
                <a16:creationId xmlns:a16="http://schemas.microsoft.com/office/drawing/2014/main" id="{F2F30B7D-6E9E-3E00-7CD2-0AE39EF6E751}"/>
              </a:ext>
            </a:extLst>
          </p:cNvPr>
          <p:cNvSpPr txBox="1"/>
          <p:nvPr/>
        </p:nvSpPr>
        <p:spPr>
          <a:xfrm>
            <a:off x="6325883" y="2376261"/>
            <a:ext cx="22813709" cy="816377"/>
          </a:xfrm>
          <a:prstGeom prst="rect">
            <a:avLst/>
          </a:prstGeom>
          <a:noFill/>
        </p:spPr>
        <p:txBody>
          <a:bodyPr wrap="square" rtlCol="0">
            <a:spAutoFit/>
          </a:bodyPr>
          <a:lstStyle/>
          <a:p>
            <a:pPr algn="ctr" defTabSz="1075609">
              <a:defRPr/>
            </a:pPr>
            <a:r>
              <a:rPr lang="zh-CN" altLang="en-US" sz="4705" i="1" dirty="0">
                <a:solidFill>
                  <a:prstClr val="white"/>
                </a:solidFill>
                <a:latin typeface="MiSans Normal" panose="00000600000000000000" charset="-122"/>
                <a:ea typeface="MiSans Normal" panose="00000600000000000000" charset="-122"/>
              </a:rPr>
              <a:t>视觉模型特效训练 </a:t>
            </a:r>
            <a:r>
              <a:rPr lang="en-US" altLang="zh-CN" sz="4705" i="1" dirty="0">
                <a:solidFill>
                  <a:prstClr val="white"/>
                </a:solidFill>
                <a:latin typeface="MiSans Normal" panose="00000600000000000000" charset="-122"/>
                <a:ea typeface="MiSans Normal" panose="00000600000000000000" charset="-122"/>
              </a:rPr>
              <a:t>–</a:t>
            </a:r>
            <a:r>
              <a:rPr lang="zh-CN" altLang="en-US" sz="4705" i="1" dirty="0">
                <a:solidFill>
                  <a:prstClr val="white"/>
                </a:solidFill>
                <a:latin typeface="MiSans Normal" panose="00000600000000000000" charset="-122"/>
                <a:ea typeface="MiSans Normal" panose="00000600000000000000" charset="-122"/>
              </a:rPr>
              <a:t> </a:t>
            </a:r>
            <a:r>
              <a:rPr lang="en-US" altLang="zh-CN" sz="4705" i="1" dirty="0">
                <a:solidFill>
                  <a:prstClr val="white"/>
                </a:solidFill>
                <a:latin typeface="MiSans Normal" panose="00000600000000000000" charset="-122"/>
                <a:ea typeface="MiSans Normal" panose="00000600000000000000" charset="-122"/>
              </a:rPr>
              <a:t>LoRA </a:t>
            </a:r>
            <a:r>
              <a:rPr lang="zh-CN" altLang="en-US" sz="4705" i="1" dirty="0">
                <a:solidFill>
                  <a:prstClr val="white"/>
                </a:solidFill>
                <a:latin typeface="MiSans Normal" panose="00000600000000000000" charset="-122"/>
                <a:ea typeface="MiSans Normal" panose="00000600000000000000" charset="-122"/>
              </a:rPr>
              <a:t>训练</a:t>
            </a:r>
          </a:p>
        </p:txBody>
      </p:sp>
      <p:cxnSp>
        <p:nvCxnSpPr>
          <p:cNvPr id="2" name="直接连接符 10">
            <a:extLst>
              <a:ext uri="{FF2B5EF4-FFF2-40B4-BE49-F238E27FC236}">
                <a16:creationId xmlns:a16="http://schemas.microsoft.com/office/drawing/2014/main" id="{E688727D-4C28-049A-1C21-588E1BC41F6C}"/>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pic>
        <p:nvPicPr>
          <p:cNvPr id="3" name="粒子-3">
            <a:hlinkClick r:id="" action="ppaction://media"/>
            <a:extLst>
              <a:ext uri="{FF2B5EF4-FFF2-40B4-BE49-F238E27FC236}">
                <a16:creationId xmlns:a16="http://schemas.microsoft.com/office/drawing/2014/main" id="{B9EEFA12-3D1B-C93B-A1AA-7A1F780E1DEE}"/>
              </a:ext>
            </a:extLst>
          </p:cNvPr>
          <p:cNvPicPr>
            <a:picLocks noChangeAspect="1"/>
          </p:cNvPicPr>
          <p:nvPr>
            <a:videoFile r:link="rId3"/>
            <p:extLst>
              <p:ext uri="{DAA4B4D4-6D71-4841-9C94-3DE7FCFB9230}">
                <p14:media xmlns:p14="http://schemas.microsoft.com/office/powerpoint/2010/main" r:embed="rId2"/>
              </p:ext>
            </p:extLst>
          </p:nvPr>
        </p:nvPicPr>
        <p:blipFill>
          <a:blip r:embed="rId15"/>
          <a:stretch>
            <a:fillRect/>
          </a:stretch>
        </p:blipFill>
        <p:spPr>
          <a:xfrm>
            <a:off x="3817735" y="2663994"/>
            <a:ext cx="7366556" cy="4084127"/>
          </a:xfrm>
          <a:prstGeom prst="rect">
            <a:avLst/>
          </a:prstGeom>
        </p:spPr>
      </p:pic>
      <p:pic>
        <p:nvPicPr>
          <p:cNvPr id="5" name="disintegration_lora_1">
            <a:hlinkClick r:id="" action="ppaction://media"/>
            <a:extLst>
              <a:ext uri="{FF2B5EF4-FFF2-40B4-BE49-F238E27FC236}">
                <a16:creationId xmlns:a16="http://schemas.microsoft.com/office/drawing/2014/main" id="{71BA1C91-C87A-54BB-5A9E-B388EF5E4CEF}"/>
              </a:ext>
            </a:extLst>
          </p:cNvPr>
          <p:cNvPicPr>
            <a:picLocks noChangeAspect="1"/>
          </p:cNvPicPr>
          <p:nvPr>
            <a:videoFile r:link="rId5"/>
            <p:extLst>
              <p:ext uri="{DAA4B4D4-6D71-4841-9C94-3DE7FCFB9230}">
                <p14:media xmlns:p14="http://schemas.microsoft.com/office/powerpoint/2010/main" r:embed="rId4"/>
              </p:ext>
            </p:extLst>
          </p:nvPr>
        </p:nvPicPr>
        <p:blipFill>
          <a:blip r:embed="rId16"/>
          <a:stretch>
            <a:fillRect/>
          </a:stretch>
        </p:blipFill>
        <p:spPr>
          <a:xfrm>
            <a:off x="24654285" y="1610580"/>
            <a:ext cx="3895173" cy="5269940"/>
          </a:xfrm>
          <a:prstGeom prst="rect">
            <a:avLst/>
          </a:prstGeom>
        </p:spPr>
      </p:pic>
      <p:pic>
        <p:nvPicPr>
          <p:cNvPr id="6" name="disintegration_lora_2">
            <a:hlinkClick r:id="" action="ppaction://media"/>
            <a:extLst>
              <a:ext uri="{FF2B5EF4-FFF2-40B4-BE49-F238E27FC236}">
                <a16:creationId xmlns:a16="http://schemas.microsoft.com/office/drawing/2014/main" id="{855312E4-2B51-FC3F-7A1E-77B1B946B36B}"/>
              </a:ext>
            </a:extLst>
          </p:cNvPr>
          <p:cNvPicPr>
            <a:picLocks noChangeAspect="1"/>
          </p:cNvPicPr>
          <p:nvPr>
            <a:videoFile r:link="rId7"/>
            <p:extLst>
              <p:ext uri="{DAA4B4D4-6D71-4841-9C94-3DE7FCFB9230}">
                <p14:media xmlns:p14="http://schemas.microsoft.com/office/powerpoint/2010/main" r:embed="rId6"/>
              </p:ext>
            </p:extLst>
          </p:nvPr>
        </p:nvPicPr>
        <p:blipFill>
          <a:blip r:embed="rId17"/>
          <a:stretch>
            <a:fillRect/>
          </a:stretch>
        </p:blipFill>
        <p:spPr>
          <a:xfrm>
            <a:off x="29228005" y="1620875"/>
            <a:ext cx="3895173" cy="5269940"/>
          </a:xfrm>
          <a:prstGeom prst="rect">
            <a:avLst/>
          </a:prstGeom>
        </p:spPr>
      </p:pic>
      <p:sp>
        <p:nvSpPr>
          <p:cNvPr id="17" name="文本框 16">
            <a:extLst>
              <a:ext uri="{FF2B5EF4-FFF2-40B4-BE49-F238E27FC236}">
                <a16:creationId xmlns:a16="http://schemas.microsoft.com/office/drawing/2014/main" id="{CB51D7DA-10C1-AE58-8A60-B2B3C5BA3AC1}"/>
              </a:ext>
            </a:extLst>
          </p:cNvPr>
          <p:cNvSpPr txBox="1"/>
          <p:nvPr/>
        </p:nvSpPr>
        <p:spPr>
          <a:xfrm>
            <a:off x="13448631" y="6190570"/>
            <a:ext cx="8568213" cy="599267"/>
          </a:xfrm>
          <a:prstGeom prst="rect">
            <a:avLst/>
          </a:prstGeom>
          <a:noFill/>
        </p:spPr>
        <p:txBody>
          <a:bodyPr wrap="square" rtlCol="0">
            <a:spAutoFit/>
          </a:bodyPr>
          <a:lstStyle/>
          <a:p>
            <a:r>
              <a:rPr lang="zh-CN" altLang="en" sz="3294" dirty="0">
                <a:solidFill>
                  <a:schemeClr val="bg1"/>
                </a:solidFill>
                <a:latin typeface="Arial" panose="020B0604020202020204" pitchFamily="34" charset="0"/>
                <a:cs typeface="Arial" panose="020B0604020202020204" pitchFamily="34" charset="0"/>
              </a:rPr>
              <a:t>标签</a:t>
            </a:r>
            <a:r>
              <a:rPr lang="zh-CN" altLang="en-US" sz="3294" dirty="0">
                <a:solidFill>
                  <a:schemeClr val="bg1"/>
                </a:solidFill>
                <a:latin typeface="Arial" panose="020B0604020202020204" pitchFamily="34" charset="0"/>
                <a:cs typeface="Arial" panose="020B0604020202020204" pitchFamily="34" charset="0"/>
              </a:rPr>
              <a:t>：</a:t>
            </a:r>
            <a:r>
              <a:rPr lang="en" altLang="zh-CN" sz="3294" dirty="0" err="1">
                <a:solidFill>
                  <a:schemeClr val="bg1"/>
                </a:solidFill>
                <a:latin typeface="Arial" panose="020B0604020202020204" pitchFamily="34" charset="0"/>
                <a:cs typeface="Arial" panose="020B0604020202020204" pitchFamily="34" charset="0"/>
              </a:rPr>
              <a:t>jskdjskjdks</a:t>
            </a:r>
            <a:r>
              <a:rPr lang="en" altLang="zh-CN" sz="3294" dirty="0">
                <a:solidFill>
                  <a:schemeClr val="bg1"/>
                </a:solidFill>
                <a:latin typeface="Arial" panose="020B0604020202020204" pitchFamily="34" charset="0"/>
                <a:cs typeface="Arial" panose="020B0604020202020204" pitchFamily="34" charset="0"/>
              </a:rPr>
              <a:t> </a:t>
            </a:r>
            <a:r>
              <a:rPr lang="en" altLang="zh-CN" sz="3294" dirty="0" err="1">
                <a:solidFill>
                  <a:schemeClr val="bg1"/>
                </a:solidFill>
                <a:latin typeface="Arial" panose="020B0604020202020204" pitchFamily="34" charset="0"/>
                <a:cs typeface="Arial" panose="020B0604020202020204" pitchFamily="34" charset="0"/>
              </a:rPr>
              <a:t>jiijsl</a:t>
            </a:r>
            <a:r>
              <a:rPr lang="en" altLang="zh-CN" sz="3294" dirty="0">
                <a:solidFill>
                  <a:schemeClr val="bg1"/>
                </a:solidFill>
                <a:latin typeface="Arial" panose="020B0604020202020204" pitchFamily="34" charset="0"/>
                <a:cs typeface="Arial" panose="020B0604020202020204" pitchFamily="34" charset="0"/>
              </a:rPr>
              <a:t> disintegration</a:t>
            </a:r>
          </a:p>
        </p:txBody>
      </p:sp>
      <p:pic>
        <p:nvPicPr>
          <p:cNvPr id="22" name="house boom (2)">
            <a:hlinkClick r:id="" action="ppaction://media"/>
            <a:extLst>
              <a:ext uri="{FF2B5EF4-FFF2-40B4-BE49-F238E27FC236}">
                <a16:creationId xmlns:a16="http://schemas.microsoft.com/office/drawing/2014/main" id="{DBEE4D48-25DD-FF89-13D1-5B2F7392B731}"/>
              </a:ext>
            </a:extLst>
          </p:cNvPr>
          <p:cNvPicPr>
            <a:picLocks noChangeAspect="1"/>
          </p:cNvPicPr>
          <p:nvPr>
            <a:videoFile r:link="rId9"/>
            <p:extLst>
              <p:ext uri="{DAA4B4D4-6D71-4841-9C94-3DE7FCFB9230}">
                <p14:media xmlns:p14="http://schemas.microsoft.com/office/powerpoint/2010/main" r:embed="rId8"/>
              </p:ext>
            </p:extLst>
          </p:nvPr>
        </p:nvPicPr>
        <p:blipFill>
          <a:blip r:embed="rId18"/>
          <a:stretch>
            <a:fillRect/>
          </a:stretch>
        </p:blipFill>
        <p:spPr>
          <a:xfrm>
            <a:off x="3817735" y="7266222"/>
            <a:ext cx="7327804" cy="4121954"/>
          </a:xfrm>
          <a:prstGeom prst="rect">
            <a:avLst/>
          </a:prstGeom>
        </p:spPr>
      </p:pic>
      <p:sp>
        <p:nvSpPr>
          <p:cNvPr id="33" name="文本框 32">
            <a:extLst>
              <a:ext uri="{FF2B5EF4-FFF2-40B4-BE49-F238E27FC236}">
                <a16:creationId xmlns:a16="http://schemas.microsoft.com/office/drawing/2014/main" id="{E1889228-63F0-53E0-CE5D-4FA04DBAC77A}"/>
              </a:ext>
            </a:extLst>
          </p:cNvPr>
          <p:cNvSpPr txBox="1"/>
          <p:nvPr/>
        </p:nvSpPr>
        <p:spPr>
          <a:xfrm>
            <a:off x="12875795" y="3920282"/>
            <a:ext cx="9484634" cy="1613134"/>
          </a:xfrm>
          <a:prstGeom prst="rect">
            <a:avLst/>
          </a:prstGeom>
          <a:noFill/>
        </p:spPr>
        <p:txBody>
          <a:bodyPr wrap="square">
            <a:spAutoFit/>
          </a:bodyPr>
          <a:lstStyle/>
          <a:p>
            <a:pPr algn="ctr"/>
            <a:r>
              <a:rPr lang="zh-CN" altLang="en-US" sz="3294" b="1" dirty="0">
                <a:solidFill>
                  <a:schemeClr val="bg1"/>
                </a:solidFill>
                <a:latin typeface="Arial" panose="020B0604020202020204" pitchFamily="34" charset="0"/>
                <a:cs typeface="Arial" panose="020B0604020202020204" pitchFamily="34" charset="0"/>
              </a:rPr>
              <a:t>特定非真实变化</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 即一些特效变化</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如捏扁、膨胀、换装等</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采用特殊词打标</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直接用罕见词</a:t>
            </a:r>
            <a:r>
              <a:rPr lang="en-US" altLang="zh-CN" sz="3294" b="1" dirty="0">
                <a:solidFill>
                  <a:schemeClr val="bg1"/>
                </a:solidFill>
                <a:latin typeface="Arial" panose="020B0604020202020204" pitchFamily="34" charset="0"/>
                <a:cs typeface="Arial" panose="020B0604020202020204" pitchFamily="34" charset="0"/>
              </a:rPr>
              <a:t> + </a:t>
            </a:r>
            <a:r>
              <a:rPr lang="zh-CN" altLang="en-US" sz="3294" b="1" dirty="0">
                <a:solidFill>
                  <a:schemeClr val="bg1"/>
                </a:solidFill>
                <a:latin typeface="Arial" panose="020B0604020202020204" pitchFamily="34" charset="0"/>
                <a:cs typeface="Arial" panose="020B0604020202020204" pitchFamily="34" charset="0"/>
              </a:rPr>
              <a:t>代表变化的名词进行打标</a:t>
            </a:r>
          </a:p>
        </p:txBody>
      </p:sp>
      <p:sp>
        <p:nvSpPr>
          <p:cNvPr id="38" name="右箭头 37">
            <a:extLst>
              <a:ext uri="{FF2B5EF4-FFF2-40B4-BE49-F238E27FC236}">
                <a16:creationId xmlns:a16="http://schemas.microsoft.com/office/drawing/2014/main" id="{24BB7DDB-638B-52AB-3930-2E37C7581A68}"/>
              </a:ext>
            </a:extLst>
          </p:cNvPr>
          <p:cNvSpPr/>
          <p:nvPr/>
        </p:nvSpPr>
        <p:spPr>
          <a:xfrm>
            <a:off x="13979383" y="7726283"/>
            <a:ext cx="8124319" cy="16144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sz="2117" dirty="0"/>
          </a:p>
        </p:txBody>
      </p:sp>
      <p:sp>
        <p:nvSpPr>
          <p:cNvPr id="40" name="文本框 39">
            <a:extLst>
              <a:ext uri="{FF2B5EF4-FFF2-40B4-BE49-F238E27FC236}">
                <a16:creationId xmlns:a16="http://schemas.microsoft.com/office/drawing/2014/main" id="{43D7F32F-F19E-A410-22AE-82443A289A13}"/>
              </a:ext>
            </a:extLst>
          </p:cNvPr>
          <p:cNvSpPr txBox="1"/>
          <p:nvPr/>
        </p:nvSpPr>
        <p:spPr>
          <a:xfrm>
            <a:off x="13440564" y="10075514"/>
            <a:ext cx="8404660" cy="2120068"/>
          </a:xfrm>
          <a:prstGeom prst="rect">
            <a:avLst/>
          </a:prstGeom>
          <a:noFill/>
        </p:spPr>
        <p:txBody>
          <a:bodyPr wrap="square">
            <a:spAutoFit/>
          </a:bodyPr>
          <a:lstStyle/>
          <a:p>
            <a:r>
              <a:rPr lang="zh-CN" altLang="en" sz="3294" dirty="0">
                <a:solidFill>
                  <a:schemeClr val="bg1"/>
                </a:solidFill>
              </a:rPr>
              <a:t>标签</a:t>
            </a:r>
            <a:r>
              <a:rPr lang="zh-CN" altLang="en-US" sz="3294" dirty="0">
                <a:solidFill>
                  <a:schemeClr val="bg1"/>
                </a:solidFill>
              </a:rPr>
              <a:t>：</a:t>
            </a:r>
            <a:r>
              <a:rPr lang="en" altLang="zh-CN" sz="3294" dirty="0">
                <a:solidFill>
                  <a:schemeClr val="bg1"/>
                </a:solidFill>
              </a:rPr>
              <a:t>The cardboard box exploded in the middle of the empty room, spraying out a lot of objects that filled the room, and the sheets fell from the air and spread on the bed.</a:t>
            </a:r>
          </a:p>
        </p:txBody>
      </p:sp>
      <p:pic>
        <p:nvPicPr>
          <p:cNvPr id="41" name="explore_1">
            <a:hlinkClick r:id="" action="ppaction://media"/>
            <a:extLst>
              <a:ext uri="{FF2B5EF4-FFF2-40B4-BE49-F238E27FC236}">
                <a16:creationId xmlns:a16="http://schemas.microsoft.com/office/drawing/2014/main" id="{5B68D068-545F-FDA8-B601-7B1D3D7B4DB0}"/>
              </a:ext>
            </a:extLst>
          </p:cNvPr>
          <p:cNvPicPr>
            <a:picLocks noChangeAspect="1"/>
          </p:cNvPicPr>
          <p:nvPr>
            <a:videoFile r:link="rId11"/>
            <p:extLst>
              <p:ext uri="{DAA4B4D4-6D71-4841-9C94-3DE7FCFB9230}">
                <p14:media xmlns:p14="http://schemas.microsoft.com/office/powerpoint/2010/main" r:embed="rId10"/>
              </p:ext>
            </p:extLst>
          </p:nvPr>
        </p:nvPicPr>
        <p:blipFill>
          <a:blip r:embed="rId19"/>
          <a:stretch>
            <a:fillRect/>
          </a:stretch>
        </p:blipFill>
        <p:spPr>
          <a:xfrm>
            <a:off x="24654285" y="7002782"/>
            <a:ext cx="8470656" cy="4757249"/>
          </a:xfrm>
          <a:prstGeom prst="rect">
            <a:avLst/>
          </a:prstGeom>
        </p:spPr>
      </p:pic>
      <p:sp>
        <p:nvSpPr>
          <p:cNvPr id="47" name="文本框 46">
            <a:extLst>
              <a:ext uri="{FF2B5EF4-FFF2-40B4-BE49-F238E27FC236}">
                <a16:creationId xmlns:a16="http://schemas.microsoft.com/office/drawing/2014/main" id="{64A5F250-978B-116C-CB2A-C7F08686DD05}"/>
              </a:ext>
            </a:extLst>
          </p:cNvPr>
          <p:cNvSpPr txBox="1"/>
          <p:nvPr/>
        </p:nvSpPr>
        <p:spPr>
          <a:xfrm>
            <a:off x="26741396" y="485733"/>
            <a:ext cx="4296433" cy="599267"/>
          </a:xfrm>
          <a:prstGeom prst="rect">
            <a:avLst/>
          </a:prstGeom>
          <a:noFill/>
        </p:spPr>
        <p:txBody>
          <a:bodyPr wrap="square">
            <a:spAutoFit/>
          </a:bodyPr>
          <a:lstStyle/>
          <a:p>
            <a:pPr algn="ctr"/>
            <a:r>
              <a:rPr lang="en-US" altLang="zh-CN" sz="3294" b="1" dirty="0">
                <a:solidFill>
                  <a:schemeClr val="bg1"/>
                </a:solidFill>
                <a:latin typeface="Arial" panose="020B0604020202020204" pitchFamily="34" charset="0"/>
                <a:cs typeface="Arial" panose="020B0604020202020204" pitchFamily="34" charset="0"/>
              </a:rPr>
              <a:t>LoRA</a:t>
            </a:r>
            <a:r>
              <a:rPr lang="zh-CN" altLang="en-US" sz="3294" b="1" dirty="0">
                <a:solidFill>
                  <a:schemeClr val="bg1"/>
                </a:solidFill>
                <a:latin typeface="Arial" panose="020B0604020202020204" pitchFamily="34" charset="0"/>
                <a:cs typeface="Arial" panose="020B0604020202020204" pitchFamily="34" charset="0"/>
              </a:rPr>
              <a:t> 模型生成结果</a:t>
            </a:r>
          </a:p>
        </p:txBody>
      </p:sp>
      <p:pic>
        <p:nvPicPr>
          <p:cNvPr id="4" name="图片 3" descr="logo-01">
            <a:extLst>
              <a:ext uri="{FF2B5EF4-FFF2-40B4-BE49-F238E27FC236}">
                <a16:creationId xmlns:a16="http://schemas.microsoft.com/office/drawing/2014/main" id="{EF325AD2-7EEB-E7B5-BE6F-36CAB526683D}"/>
              </a:ext>
            </a:extLst>
          </p:cNvPr>
          <p:cNvPicPr>
            <a:picLocks noChangeAspect="1"/>
          </p:cNvPicPr>
          <p:nvPr/>
        </p:nvPicPr>
        <p:blipFill rotWithShape="1">
          <a:blip r:embed="rId20"/>
          <a:srcRect l="48701"/>
          <a:stretch/>
        </p:blipFill>
        <p:spPr>
          <a:xfrm>
            <a:off x="672991" y="485733"/>
            <a:ext cx="3081634" cy="746976"/>
          </a:xfrm>
          <a:prstGeom prst="rect">
            <a:avLst/>
          </a:prstGeom>
        </p:spPr>
      </p:pic>
      <p:sp>
        <p:nvSpPr>
          <p:cNvPr id="8" name="圆角矩形 7">
            <a:extLst>
              <a:ext uri="{FF2B5EF4-FFF2-40B4-BE49-F238E27FC236}">
                <a16:creationId xmlns:a16="http://schemas.microsoft.com/office/drawing/2014/main" id="{D44B493D-E705-F065-1CAA-FEE7B903BFFA}"/>
              </a:ext>
            </a:extLst>
          </p:cNvPr>
          <p:cNvSpPr/>
          <p:nvPr/>
        </p:nvSpPr>
        <p:spPr>
          <a:xfrm rot="5400000">
            <a:off x="2659984" y="2685493"/>
            <a:ext cx="9430248" cy="8404661"/>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10" name="圆角矩形 15">
            <a:extLst>
              <a:ext uri="{FF2B5EF4-FFF2-40B4-BE49-F238E27FC236}">
                <a16:creationId xmlns:a16="http://schemas.microsoft.com/office/drawing/2014/main" id="{0942461F-C4E4-E0CB-F433-2A61E956A4AC}"/>
              </a:ext>
            </a:extLst>
          </p:cNvPr>
          <p:cNvSpPr/>
          <p:nvPr/>
        </p:nvSpPr>
        <p:spPr>
          <a:xfrm>
            <a:off x="3954377" y="1267592"/>
            <a:ext cx="6961830" cy="694013"/>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294" b="1" dirty="0">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45" name="文本框 44">
            <a:extLst>
              <a:ext uri="{FF2B5EF4-FFF2-40B4-BE49-F238E27FC236}">
                <a16:creationId xmlns:a16="http://schemas.microsoft.com/office/drawing/2014/main" id="{4539FA50-C86C-1F25-04CE-DE453BABE033}"/>
              </a:ext>
            </a:extLst>
          </p:cNvPr>
          <p:cNvSpPr txBox="1"/>
          <p:nvPr/>
        </p:nvSpPr>
        <p:spPr>
          <a:xfrm>
            <a:off x="5574894" y="1353166"/>
            <a:ext cx="4296433" cy="599267"/>
          </a:xfrm>
          <a:prstGeom prst="rect">
            <a:avLst/>
          </a:prstGeom>
          <a:noFill/>
        </p:spPr>
        <p:txBody>
          <a:bodyPr wrap="square">
            <a:spAutoFit/>
          </a:bodyPr>
          <a:lstStyle/>
          <a:p>
            <a:pPr algn="ctr"/>
            <a:r>
              <a:rPr lang="zh-CN" altLang="en-US" sz="3294" b="1" dirty="0">
                <a:solidFill>
                  <a:schemeClr val="bg1"/>
                </a:solidFill>
                <a:latin typeface="Arial" panose="020B0604020202020204" pitchFamily="34" charset="0"/>
                <a:cs typeface="Arial" panose="020B0604020202020204" pitchFamily="34" charset="0"/>
              </a:rPr>
              <a:t>训练集</a:t>
            </a:r>
          </a:p>
        </p:txBody>
      </p:sp>
      <p:sp>
        <p:nvSpPr>
          <p:cNvPr id="12" name="圆角矩形 11">
            <a:extLst>
              <a:ext uri="{FF2B5EF4-FFF2-40B4-BE49-F238E27FC236}">
                <a16:creationId xmlns:a16="http://schemas.microsoft.com/office/drawing/2014/main" id="{69473DDA-81B1-3FF2-927D-B070FCFD587E}"/>
              </a:ext>
            </a:extLst>
          </p:cNvPr>
          <p:cNvSpPr/>
          <p:nvPr/>
        </p:nvSpPr>
        <p:spPr>
          <a:xfrm rot="5400000">
            <a:off x="23377744" y="2080434"/>
            <a:ext cx="10974267" cy="9207483"/>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Tree>
    <p:custDataLst>
      <p:tags r:id="rId1"/>
    </p:custDataLst>
    <p:extLst>
      <p:ext uri="{BB962C8B-B14F-4D97-AF65-F5344CB8AC3E}">
        <p14:creationId xmlns:p14="http://schemas.microsoft.com/office/powerpoint/2010/main" val="138576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000" fill="hold"/>
                                        <p:tgtEl>
                                          <p:spTgt spid="3"/>
                                        </p:tgtEl>
                                      </p:cBhvr>
                                    </p:cmd>
                                  </p:childTnLst>
                                </p:cTn>
                              </p:par>
                            </p:childTnLst>
                          </p:cTn>
                        </p:par>
                        <p:par>
                          <p:cTn id="7" fill="hold">
                            <p:stCondLst>
                              <p:cond delay="3000"/>
                            </p:stCondLst>
                            <p:childTnLst>
                              <p:par>
                                <p:cTn id="8" presetID="1" presetClass="mediacall" presetSubtype="0" fill="hold" nodeType="afterEffect">
                                  <p:stCondLst>
                                    <p:cond delay="0"/>
                                  </p:stCondLst>
                                  <p:childTnLst>
                                    <p:cmd type="call" cmd="playFrom(0.0)">
                                      <p:cBhvr>
                                        <p:cTn id="9" dur="5042" fill="hold"/>
                                        <p:tgtEl>
                                          <p:spTgt spid="5"/>
                                        </p:tgtEl>
                                      </p:cBhvr>
                                    </p:cmd>
                                  </p:childTnLst>
                                </p:cTn>
                              </p:par>
                            </p:childTnLst>
                          </p:cTn>
                        </p:par>
                        <p:par>
                          <p:cTn id="10" fill="hold">
                            <p:stCondLst>
                              <p:cond delay="8042"/>
                            </p:stCondLst>
                            <p:childTnLst>
                              <p:par>
                                <p:cTn id="11" presetID="1" presetClass="mediacall" presetSubtype="0" fill="hold" nodeType="afterEffect">
                                  <p:stCondLst>
                                    <p:cond delay="0"/>
                                  </p:stCondLst>
                                  <p:childTnLst>
                                    <p:cmd type="call" cmd="playFrom(0.0)">
                                      <p:cBhvr>
                                        <p:cTn id="12" dur="5042" fill="hold"/>
                                        <p:tgtEl>
                                          <p:spTgt spid="6"/>
                                        </p:tgtEl>
                                      </p:cBhvr>
                                    </p:cmd>
                                  </p:childTnLst>
                                </p:cTn>
                              </p:par>
                            </p:childTnLst>
                          </p:cTn>
                        </p:par>
                        <p:par>
                          <p:cTn id="13" fill="hold">
                            <p:stCondLst>
                              <p:cond delay="13084"/>
                            </p:stCondLst>
                            <p:childTnLst>
                              <p:par>
                                <p:cTn id="14" presetID="1" presetClass="mediacall" presetSubtype="0" fill="hold" nodeType="afterEffect">
                                  <p:stCondLst>
                                    <p:cond delay="0"/>
                                  </p:stCondLst>
                                  <p:childTnLst>
                                    <p:cmd type="call" cmd="playFrom(0.0)">
                                      <p:cBhvr>
                                        <p:cTn id="15" dur="5000" fill="hold"/>
                                        <p:tgtEl>
                                          <p:spTgt spid="22"/>
                                        </p:tgtEl>
                                      </p:cBhvr>
                                    </p:cmd>
                                  </p:childTnLst>
                                </p:cTn>
                              </p:par>
                            </p:childTnLst>
                          </p:cTn>
                        </p:par>
                        <p:par>
                          <p:cTn id="16" fill="hold">
                            <p:stCondLst>
                              <p:cond delay="18084"/>
                            </p:stCondLst>
                            <p:childTnLst>
                              <p:par>
                                <p:cTn id="17" presetID="1" presetClass="mediacall" presetSubtype="0" fill="hold" nodeType="afterEffect">
                                  <p:stCondLst>
                                    <p:cond delay="0"/>
                                  </p:stCondLst>
                                  <p:childTnLst>
                                    <p:cmd type="call" cmd="playFrom(0.0)">
                                      <p:cBhvr>
                                        <p:cTn id="18" dur="5042"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remove" display="0">
                  <p:stCondLst>
                    <p:cond delay="indefinite"/>
                  </p:stCondLst>
                </p:cTn>
                <p:tgtEl>
                  <p:spTgt spid="3"/>
                </p:tgtEl>
              </p:cMediaNode>
            </p:video>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3"/>
                                        </p:tgtEl>
                                      </p:cBhvr>
                                    </p:cmd>
                                  </p:childTnLst>
                                </p:cTn>
                              </p:par>
                            </p:childTnLst>
                          </p:cTn>
                        </p:par>
                      </p:childTnLst>
                    </p:cTn>
                  </p:par>
                </p:childTnLst>
              </p:cTn>
              <p:nextCondLst>
                <p:cond evt="onClick" delay="0">
                  <p:tgtEl>
                    <p:spTgt spid="3"/>
                  </p:tgtEl>
                </p:cond>
              </p:nextCondLst>
            </p:seq>
            <p:video>
              <p:cMediaNode vol="80000">
                <p:cTn id="25" fill="remove" display="0">
                  <p:stCondLst>
                    <p:cond delay="indefinite"/>
                  </p:stCondLst>
                </p:cTn>
                <p:tgtEl>
                  <p:spTgt spid="5"/>
                </p:tgtEl>
              </p:cMediaNode>
            </p:video>
            <p:seq concurrent="1" nextAc="seek">
              <p:cTn id="26" restart="whenNotActive" fill="hold" evtFilter="cancelBubble" nodeType="interactiveSeq">
                <p:stCondLst>
                  <p:cond evt="onClick" delay="0">
                    <p:tgtEl>
                      <p:spTgt spid="5"/>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5"/>
                                        </p:tgtEl>
                                      </p:cBhvr>
                                    </p:cmd>
                                  </p:childTnLst>
                                </p:cTn>
                              </p:par>
                            </p:childTnLst>
                          </p:cTn>
                        </p:par>
                      </p:childTnLst>
                    </p:cTn>
                  </p:par>
                </p:childTnLst>
              </p:cTn>
              <p:nextCondLst>
                <p:cond evt="onClick" delay="0">
                  <p:tgtEl>
                    <p:spTgt spid="5"/>
                  </p:tgtEl>
                </p:cond>
              </p:nextCondLst>
            </p:seq>
            <p:video>
              <p:cMediaNode vol="80000">
                <p:cTn id="31" fill="remove" display="0">
                  <p:stCondLst>
                    <p:cond delay="indefinite"/>
                  </p:stCondLst>
                </p:cTn>
                <p:tgtEl>
                  <p:spTgt spid="6"/>
                </p:tgtEl>
              </p:cMediaNode>
            </p:video>
            <p:seq concurrent="1" nextAc="seek">
              <p:cTn id="32" restart="whenNotActive" fill="hold" evtFilter="cancelBubble" nodeType="interactiveSeq">
                <p:stCondLst>
                  <p:cond evt="onClick" delay="0">
                    <p:tgtEl>
                      <p:spTgt spid="6"/>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6"/>
                                        </p:tgtEl>
                                      </p:cBhvr>
                                    </p:cmd>
                                  </p:childTnLst>
                                </p:cTn>
                              </p:par>
                            </p:childTnLst>
                          </p:cTn>
                        </p:par>
                      </p:childTnLst>
                    </p:cTn>
                  </p:par>
                </p:childTnLst>
              </p:cTn>
              <p:nextCondLst>
                <p:cond evt="onClick" delay="0">
                  <p:tgtEl>
                    <p:spTgt spid="6"/>
                  </p:tgtEl>
                </p:cond>
              </p:nextCondLst>
            </p:seq>
            <p:video>
              <p:cMediaNode vol="80000">
                <p:cTn id="37" fill="remove" display="0">
                  <p:stCondLst>
                    <p:cond delay="indefinite"/>
                  </p:stCondLst>
                </p:cTn>
                <p:tgtEl>
                  <p:spTgt spid="22"/>
                </p:tgtEl>
              </p:cMediaNode>
            </p:video>
            <p:seq concurrent="1" nextAc="seek">
              <p:cTn id="38" restart="whenNotActive" fill="hold" evtFilter="cancelBubble" nodeType="interactiveSeq">
                <p:stCondLst>
                  <p:cond evt="onClick" delay="0">
                    <p:tgtEl>
                      <p:spTgt spid="22"/>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22"/>
                                        </p:tgtEl>
                                      </p:cBhvr>
                                    </p:cmd>
                                  </p:childTnLst>
                                </p:cTn>
                              </p:par>
                            </p:childTnLst>
                          </p:cTn>
                        </p:par>
                      </p:childTnLst>
                    </p:cTn>
                  </p:par>
                </p:childTnLst>
              </p:cTn>
              <p:nextCondLst>
                <p:cond evt="onClick" delay="0">
                  <p:tgtEl>
                    <p:spTgt spid="22"/>
                  </p:tgtEl>
                </p:cond>
              </p:nextCondLst>
            </p:seq>
            <p:video>
              <p:cMediaNode vol="80000">
                <p:cTn id="43" fill="remove" display="0">
                  <p:stCondLst>
                    <p:cond delay="indefinite"/>
                  </p:stCondLst>
                </p:cTn>
                <p:tgtEl>
                  <p:spTgt spid="41"/>
                </p:tgtEl>
              </p:cMediaNode>
            </p:video>
            <p:seq concurrent="1" nextAc="seek">
              <p:cTn id="44" restart="whenNotActive" fill="hold" evtFilter="cancelBubble" nodeType="interactiveSeq">
                <p:stCondLst>
                  <p:cond evt="onClick" delay="0">
                    <p:tgtEl>
                      <p:spTgt spid="41"/>
                    </p:tgtEl>
                  </p:cond>
                </p:stCondLst>
                <p:endSync evt="end" delay="0">
                  <p:rtn val="all"/>
                </p:endSync>
                <p:childTnLst>
                  <p:par>
                    <p:cTn id="45" fill="hold">
                      <p:stCondLst>
                        <p:cond delay="0"/>
                      </p:stCondLst>
                      <p:childTnLst>
                        <p:par>
                          <p:cTn id="46" fill="hold">
                            <p:stCondLst>
                              <p:cond delay="0"/>
                            </p:stCondLst>
                            <p:childTnLst>
                              <p:par>
                                <p:cTn id="47" presetID="2" presetClass="mediacall" presetSubtype="0" fill="hold" nodeType="clickEffect">
                                  <p:stCondLst>
                                    <p:cond delay="0"/>
                                  </p:stCondLst>
                                  <p:childTnLst>
                                    <p:cmd type="call" cmd="togglePause">
                                      <p:cBhvr>
                                        <p:cTn id="48" dur="1" fill="hold"/>
                                        <p:tgtEl>
                                          <p:spTgt spid="41"/>
                                        </p:tgtEl>
                                      </p:cBhvr>
                                    </p:cmd>
                                  </p:childTnLst>
                                </p:cTn>
                              </p:par>
                            </p:childTnLst>
                          </p:cTn>
                        </p:par>
                      </p:childTnLst>
                    </p:cTn>
                  </p:par>
                </p:childTnLst>
              </p:cTn>
              <p:nextCondLst>
                <p:cond evt="onClick" delay="0">
                  <p:tgtEl>
                    <p:spTgt spid="41"/>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a:extLst>
            <a:ext uri="{FF2B5EF4-FFF2-40B4-BE49-F238E27FC236}">
              <a16:creationId xmlns:a16="http://schemas.microsoft.com/office/drawing/2014/main" id="{5A3F0639-6930-ACBC-6530-786B1DF6BAED}"/>
            </a:ext>
          </a:extLst>
        </p:cNvPr>
        <p:cNvGrpSpPr/>
        <p:nvPr/>
      </p:nvGrpSpPr>
      <p:grpSpPr>
        <a:xfrm>
          <a:off x="0" y="0"/>
          <a:ext cx="0" cy="0"/>
          <a:chOff x="0" y="0"/>
          <a:chExt cx="0" cy="0"/>
        </a:xfrm>
      </p:grpSpPr>
      <p:sp>
        <p:nvSpPr>
          <p:cNvPr id="9" name="文本框 8">
            <a:extLst>
              <a:ext uri="{FF2B5EF4-FFF2-40B4-BE49-F238E27FC236}">
                <a16:creationId xmlns:a16="http://schemas.microsoft.com/office/drawing/2014/main" id="{75115540-649F-578F-E4D9-B9290F38DD2A}"/>
              </a:ext>
            </a:extLst>
          </p:cNvPr>
          <p:cNvSpPr txBox="1"/>
          <p:nvPr/>
        </p:nvSpPr>
        <p:spPr>
          <a:xfrm>
            <a:off x="257160" y="890449"/>
            <a:ext cx="35737815" cy="1178464"/>
          </a:xfrm>
          <a:prstGeom prst="rect">
            <a:avLst/>
          </a:prstGeom>
          <a:noFill/>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zh-CN" altLang="en-US" sz="7058" dirty="0"/>
              <a:t>炉米</a:t>
            </a:r>
            <a:r>
              <a:rPr lang="en-US" altLang="zh-CN" sz="7058" dirty="0"/>
              <a:t>·</a:t>
            </a:r>
            <a:r>
              <a:rPr lang="zh-CN" altLang="en-US" sz="7058" dirty="0"/>
              <a:t>一站式</a:t>
            </a:r>
            <a:r>
              <a:rPr lang="en-US" altLang="zh-CN" sz="7058" dirty="0"/>
              <a:t>AIGC</a:t>
            </a:r>
            <a:r>
              <a:rPr lang="zh-CN" altLang="en-US" sz="7058" dirty="0"/>
              <a:t>创作平台</a:t>
            </a:r>
          </a:p>
        </p:txBody>
      </p:sp>
      <p:sp>
        <p:nvSpPr>
          <p:cNvPr id="13" name="文本框 12">
            <a:extLst>
              <a:ext uri="{FF2B5EF4-FFF2-40B4-BE49-F238E27FC236}">
                <a16:creationId xmlns:a16="http://schemas.microsoft.com/office/drawing/2014/main" id="{F2F30B7D-6E9E-3E00-7CD2-0AE39EF6E751}"/>
              </a:ext>
            </a:extLst>
          </p:cNvPr>
          <p:cNvSpPr txBox="1"/>
          <p:nvPr/>
        </p:nvSpPr>
        <p:spPr>
          <a:xfrm>
            <a:off x="6325883" y="2376261"/>
            <a:ext cx="22813709" cy="816377"/>
          </a:xfrm>
          <a:prstGeom prst="rect">
            <a:avLst/>
          </a:prstGeom>
          <a:noFill/>
        </p:spPr>
        <p:txBody>
          <a:bodyPr wrap="square" rtlCol="0">
            <a:spAutoFit/>
          </a:bodyPr>
          <a:lstStyle/>
          <a:p>
            <a:pPr algn="ctr" defTabSz="1075609">
              <a:defRPr/>
            </a:pPr>
            <a:r>
              <a:rPr lang="zh-CN" altLang="en-US" sz="4705" i="1" dirty="0">
                <a:solidFill>
                  <a:prstClr val="white"/>
                </a:solidFill>
                <a:latin typeface="MiSans Normal" panose="00000600000000000000" charset="-122"/>
                <a:ea typeface="MiSans Normal" panose="00000600000000000000" charset="-122"/>
              </a:rPr>
              <a:t>视觉模型特效训练 </a:t>
            </a:r>
            <a:r>
              <a:rPr lang="en-US" altLang="zh-CN" sz="4705" i="1" dirty="0">
                <a:solidFill>
                  <a:prstClr val="white"/>
                </a:solidFill>
                <a:latin typeface="MiSans Normal" panose="00000600000000000000" charset="-122"/>
                <a:ea typeface="MiSans Normal" panose="00000600000000000000" charset="-122"/>
              </a:rPr>
              <a:t>–</a:t>
            </a:r>
            <a:r>
              <a:rPr lang="zh-CN" altLang="en-US" sz="4705" i="1" dirty="0">
                <a:solidFill>
                  <a:prstClr val="white"/>
                </a:solidFill>
                <a:latin typeface="MiSans Normal" panose="00000600000000000000" charset="-122"/>
                <a:ea typeface="MiSans Normal" panose="00000600000000000000" charset="-122"/>
              </a:rPr>
              <a:t> </a:t>
            </a:r>
            <a:r>
              <a:rPr lang="en-US" altLang="zh-CN" sz="4705" i="1" dirty="0">
                <a:solidFill>
                  <a:prstClr val="white"/>
                </a:solidFill>
                <a:latin typeface="MiSans Normal" panose="00000600000000000000" charset="-122"/>
                <a:ea typeface="MiSans Normal" panose="00000600000000000000" charset="-122"/>
              </a:rPr>
              <a:t>LoRA </a:t>
            </a:r>
            <a:r>
              <a:rPr lang="zh-CN" altLang="en-US" sz="4705" i="1" dirty="0">
                <a:solidFill>
                  <a:prstClr val="white"/>
                </a:solidFill>
                <a:latin typeface="MiSans Normal" panose="00000600000000000000" charset="-122"/>
                <a:ea typeface="MiSans Normal" panose="00000600000000000000" charset="-122"/>
              </a:rPr>
              <a:t>训练</a:t>
            </a:r>
          </a:p>
        </p:txBody>
      </p:sp>
      <p:cxnSp>
        <p:nvCxnSpPr>
          <p:cNvPr id="2" name="直接连接符 10">
            <a:extLst>
              <a:ext uri="{FF2B5EF4-FFF2-40B4-BE49-F238E27FC236}">
                <a16:creationId xmlns:a16="http://schemas.microsoft.com/office/drawing/2014/main" id="{E688727D-4C28-049A-1C21-588E1BC41F6C}"/>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33" name="文本框 32">
            <a:extLst>
              <a:ext uri="{FF2B5EF4-FFF2-40B4-BE49-F238E27FC236}">
                <a16:creationId xmlns:a16="http://schemas.microsoft.com/office/drawing/2014/main" id="{E1889228-63F0-53E0-CE5D-4FA04DBAC77A}"/>
              </a:ext>
            </a:extLst>
          </p:cNvPr>
          <p:cNvSpPr txBox="1"/>
          <p:nvPr/>
        </p:nvSpPr>
        <p:spPr>
          <a:xfrm>
            <a:off x="12875795" y="3920282"/>
            <a:ext cx="9484634" cy="1613134"/>
          </a:xfrm>
          <a:prstGeom prst="rect">
            <a:avLst/>
          </a:prstGeom>
          <a:noFill/>
        </p:spPr>
        <p:txBody>
          <a:bodyPr wrap="square">
            <a:spAutoFit/>
          </a:bodyPr>
          <a:lstStyle/>
          <a:p>
            <a:pPr algn="ctr"/>
            <a:r>
              <a:rPr lang="zh-CN" altLang="en-US" sz="3294" b="1" dirty="0">
                <a:solidFill>
                  <a:schemeClr val="bg1"/>
                </a:solidFill>
                <a:latin typeface="Arial" panose="020B0604020202020204" pitchFamily="34" charset="0"/>
                <a:cs typeface="Arial" panose="020B0604020202020204" pitchFamily="34" charset="0"/>
              </a:rPr>
              <a:t>特定非真实变化</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 即一些特效变化</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如捏扁、膨胀、换装等</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采用特殊词打标</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直接用罕见词</a:t>
            </a:r>
            <a:r>
              <a:rPr lang="en-US" altLang="zh-CN" sz="3294" b="1" dirty="0">
                <a:solidFill>
                  <a:schemeClr val="bg1"/>
                </a:solidFill>
                <a:latin typeface="Arial" panose="020B0604020202020204" pitchFamily="34" charset="0"/>
                <a:cs typeface="Arial" panose="020B0604020202020204" pitchFamily="34" charset="0"/>
              </a:rPr>
              <a:t> + </a:t>
            </a:r>
            <a:r>
              <a:rPr lang="zh-CN" altLang="en-US" sz="3294" b="1" dirty="0">
                <a:solidFill>
                  <a:schemeClr val="bg1"/>
                </a:solidFill>
                <a:latin typeface="Arial" panose="020B0604020202020204" pitchFamily="34" charset="0"/>
                <a:cs typeface="Arial" panose="020B0604020202020204" pitchFamily="34" charset="0"/>
              </a:rPr>
              <a:t>代表变化的名词进行打标</a:t>
            </a:r>
          </a:p>
        </p:txBody>
      </p:sp>
      <p:sp>
        <p:nvSpPr>
          <p:cNvPr id="38" name="右箭头 37">
            <a:extLst>
              <a:ext uri="{FF2B5EF4-FFF2-40B4-BE49-F238E27FC236}">
                <a16:creationId xmlns:a16="http://schemas.microsoft.com/office/drawing/2014/main" id="{24BB7DDB-638B-52AB-3930-2E37C7581A68}"/>
              </a:ext>
            </a:extLst>
          </p:cNvPr>
          <p:cNvSpPr/>
          <p:nvPr/>
        </p:nvSpPr>
        <p:spPr>
          <a:xfrm>
            <a:off x="13979383" y="7726283"/>
            <a:ext cx="8124319" cy="16144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sz="2117" dirty="0"/>
          </a:p>
        </p:txBody>
      </p:sp>
      <p:sp>
        <p:nvSpPr>
          <p:cNvPr id="40" name="文本框 39">
            <a:extLst>
              <a:ext uri="{FF2B5EF4-FFF2-40B4-BE49-F238E27FC236}">
                <a16:creationId xmlns:a16="http://schemas.microsoft.com/office/drawing/2014/main" id="{43D7F32F-F19E-A410-22AE-82443A289A13}"/>
              </a:ext>
            </a:extLst>
          </p:cNvPr>
          <p:cNvSpPr txBox="1"/>
          <p:nvPr/>
        </p:nvSpPr>
        <p:spPr>
          <a:xfrm>
            <a:off x="13893836" y="6489300"/>
            <a:ext cx="8404660" cy="1106200"/>
          </a:xfrm>
          <a:prstGeom prst="rect">
            <a:avLst/>
          </a:prstGeom>
          <a:noFill/>
        </p:spPr>
        <p:txBody>
          <a:bodyPr wrap="square">
            <a:spAutoFit/>
          </a:bodyPr>
          <a:lstStyle/>
          <a:p>
            <a:r>
              <a:rPr lang="zh-CN" altLang="en" sz="3294" dirty="0">
                <a:solidFill>
                  <a:schemeClr val="bg1"/>
                </a:solidFill>
              </a:rPr>
              <a:t>标签</a:t>
            </a:r>
            <a:r>
              <a:rPr lang="zh-CN" altLang="en-US" sz="3294" dirty="0">
                <a:solidFill>
                  <a:schemeClr val="bg1"/>
                </a:solidFill>
              </a:rPr>
              <a:t>：</a:t>
            </a:r>
            <a:r>
              <a:rPr lang="en" altLang="zh-CN" sz="3294" dirty="0">
                <a:solidFill>
                  <a:schemeClr val="bg1"/>
                </a:solidFill>
                <a:latin typeface="PingFang SC" panose="020B0400000000000000" pitchFamily="34" charset="-122"/>
                <a:ea typeface="PingFang SC" panose="020B0400000000000000" pitchFamily="34" charset="-122"/>
              </a:rPr>
              <a:t>the person turns around and dances an electric hip dance</a:t>
            </a:r>
            <a:endParaRPr lang="en" altLang="zh-CN" sz="3294" dirty="0">
              <a:solidFill>
                <a:schemeClr val="bg1"/>
              </a:solidFill>
            </a:endParaRPr>
          </a:p>
        </p:txBody>
      </p:sp>
      <p:sp>
        <p:nvSpPr>
          <p:cNvPr id="47" name="文本框 46">
            <a:extLst>
              <a:ext uri="{FF2B5EF4-FFF2-40B4-BE49-F238E27FC236}">
                <a16:creationId xmlns:a16="http://schemas.microsoft.com/office/drawing/2014/main" id="{64A5F250-978B-116C-CB2A-C7F08686DD05}"/>
              </a:ext>
            </a:extLst>
          </p:cNvPr>
          <p:cNvSpPr txBox="1"/>
          <p:nvPr/>
        </p:nvSpPr>
        <p:spPr>
          <a:xfrm>
            <a:off x="26544607" y="1074859"/>
            <a:ext cx="4296433" cy="599267"/>
          </a:xfrm>
          <a:prstGeom prst="rect">
            <a:avLst/>
          </a:prstGeom>
          <a:noFill/>
        </p:spPr>
        <p:txBody>
          <a:bodyPr wrap="square">
            <a:spAutoFit/>
          </a:bodyPr>
          <a:lstStyle/>
          <a:p>
            <a:pPr algn="ctr"/>
            <a:r>
              <a:rPr lang="en-US" altLang="zh-CN" sz="3294" b="1" dirty="0">
                <a:solidFill>
                  <a:schemeClr val="bg1"/>
                </a:solidFill>
                <a:latin typeface="Arial" panose="020B0604020202020204" pitchFamily="34" charset="0"/>
                <a:cs typeface="Arial" panose="020B0604020202020204" pitchFamily="34" charset="0"/>
              </a:rPr>
              <a:t>LoRA</a:t>
            </a:r>
            <a:r>
              <a:rPr lang="zh-CN" altLang="en-US" sz="3294" b="1" dirty="0">
                <a:solidFill>
                  <a:schemeClr val="bg1"/>
                </a:solidFill>
                <a:latin typeface="Arial" panose="020B0604020202020204" pitchFamily="34" charset="0"/>
                <a:cs typeface="Arial" panose="020B0604020202020204" pitchFamily="34" charset="0"/>
              </a:rPr>
              <a:t> 模型生成结果</a:t>
            </a:r>
          </a:p>
        </p:txBody>
      </p:sp>
      <p:pic>
        <p:nvPicPr>
          <p:cNvPr id="4" name="图片 3" descr="logo-01">
            <a:extLst>
              <a:ext uri="{FF2B5EF4-FFF2-40B4-BE49-F238E27FC236}">
                <a16:creationId xmlns:a16="http://schemas.microsoft.com/office/drawing/2014/main" id="{EF325AD2-7EEB-E7B5-BE6F-36CAB526683D}"/>
              </a:ext>
            </a:extLst>
          </p:cNvPr>
          <p:cNvPicPr>
            <a:picLocks noChangeAspect="1"/>
          </p:cNvPicPr>
          <p:nvPr/>
        </p:nvPicPr>
        <p:blipFill rotWithShape="1">
          <a:blip r:embed="rId17"/>
          <a:srcRect l="48701"/>
          <a:stretch/>
        </p:blipFill>
        <p:spPr>
          <a:xfrm>
            <a:off x="479920" y="485733"/>
            <a:ext cx="3081634" cy="746976"/>
          </a:xfrm>
          <a:prstGeom prst="rect">
            <a:avLst/>
          </a:prstGeom>
        </p:spPr>
      </p:pic>
      <p:sp>
        <p:nvSpPr>
          <p:cNvPr id="8" name="圆角矩形 7">
            <a:extLst>
              <a:ext uri="{FF2B5EF4-FFF2-40B4-BE49-F238E27FC236}">
                <a16:creationId xmlns:a16="http://schemas.microsoft.com/office/drawing/2014/main" id="{D44B493D-E705-F065-1CAA-FEE7B903BFFA}"/>
              </a:ext>
            </a:extLst>
          </p:cNvPr>
          <p:cNvSpPr/>
          <p:nvPr/>
        </p:nvSpPr>
        <p:spPr>
          <a:xfrm rot="5400000">
            <a:off x="3013174" y="2398014"/>
            <a:ext cx="9430248" cy="8404661"/>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10" name="圆角矩形 15">
            <a:extLst>
              <a:ext uri="{FF2B5EF4-FFF2-40B4-BE49-F238E27FC236}">
                <a16:creationId xmlns:a16="http://schemas.microsoft.com/office/drawing/2014/main" id="{0942461F-C4E4-E0CB-F433-2A61E956A4AC}"/>
              </a:ext>
            </a:extLst>
          </p:cNvPr>
          <p:cNvSpPr/>
          <p:nvPr/>
        </p:nvSpPr>
        <p:spPr>
          <a:xfrm>
            <a:off x="4307567" y="980113"/>
            <a:ext cx="6961830" cy="694013"/>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294" b="1" dirty="0">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45" name="文本框 44">
            <a:extLst>
              <a:ext uri="{FF2B5EF4-FFF2-40B4-BE49-F238E27FC236}">
                <a16:creationId xmlns:a16="http://schemas.microsoft.com/office/drawing/2014/main" id="{4539FA50-C86C-1F25-04CE-DE453BABE033}"/>
              </a:ext>
            </a:extLst>
          </p:cNvPr>
          <p:cNvSpPr txBox="1"/>
          <p:nvPr/>
        </p:nvSpPr>
        <p:spPr>
          <a:xfrm>
            <a:off x="5928084" y="1065687"/>
            <a:ext cx="4296433" cy="599267"/>
          </a:xfrm>
          <a:prstGeom prst="rect">
            <a:avLst/>
          </a:prstGeom>
          <a:noFill/>
        </p:spPr>
        <p:txBody>
          <a:bodyPr wrap="square">
            <a:spAutoFit/>
          </a:bodyPr>
          <a:lstStyle/>
          <a:p>
            <a:pPr algn="ctr"/>
            <a:r>
              <a:rPr lang="zh-CN" altLang="en-US" sz="3294" b="1" dirty="0">
                <a:solidFill>
                  <a:schemeClr val="bg1"/>
                </a:solidFill>
                <a:latin typeface="Arial" panose="020B0604020202020204" pitchFamily="34" charset="0"/>
                <a:cs typeface="Arial" panose="020B0604020202020204" pitchFamily="34" charset="0"/>
              </a:rPr>
              <a:t>训练集</a:t>
            </a:r>
          </a:p>
        </p:txBody>
      </p:sp>
      <p:sp>
        <p:nvSpPr>
          <p:cNvPr id="12" name="圆角矩形 11">
            <a:extLst>
              <a:ext uri="{FF2B5EF4-FFF2-40B4-BE49-F238E27FC236}">
                <a16:creationId xmlns:a16="http://schemas.microsoft.com/office/drawing/2014/main" id="{69473DDA-81B1-3FF2-927D-B070FCFD587E}"/>
              </a:ext>
            </a:extLst>
          </p:cNvPr>
          <p:cNvSpPr/>
          <p:nvPr/>
        </p:nvSpPr>
        <p:spPr>
          <a:xfrm rot="5400000">
            <a:off x="23180955" y="2669560"/>
            <a:ext cx="10974267" cy="9207483"/>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pic>
        <p:nvPicPr>
          <p:cNvPr id="7" name="6">
            <a:hlinkClick r:id="" action="ppaction://media"/>
            <a:extLst>
              <a:ext uri="{FF2B5EF4-FFF2-40B4-BE49-F238E27FC236}">
                <a16:creationId xmlns:a16="http://schemas.microsoft.com/office/drawing/2014/main" id="{A0E7A169-998F-BA3B-E7BC-CB78046BDD7A}"/>
              </a:ext>
            </a:extLst>
          </p:cNvPr>
          <p:cNvPicPr>
            <a:picLocks noChangeAspect="1"/>
          </p:cNvPicPr>
          <p:nvPr>
            <a:videoFile r:link="rId3"/>
            <p:extLst>
              <p:ext uri="{DAA4B4D4-6D71-4841-9C94-3DE7FCFB9230}">
                <p14:media xmlns:p14="http://schemas.microsoft.com/office/powerpoint/2010/main" r:embed="rId2"/>
              </p:ext>
            </p:extLst>
          </p:nvPr>
        </p:nvPicPr>
        <p:blipFill>
          <a:blip r:embed="rId18"/>
          <a:stretch>
            <a:fillRect/>
          </a:stretch>
        </p:blipFill>
        <p:spPr>
          <a:xfrm>
            <a:off x="4237785" y="2295126"/>
            <a:ext cx="2869965" cy="4305219"/>
          </a:xfrm>
          <a:prstGeom prst="rect">
            <a:avLst/>
          </a:prstGeom>
        </p:spPr>
      </p:pic>
      <p:pic>
        <p:nvPicPr>
          <p:cNvPr id="11" name="27">
            <a:hlinkClick r:id="" action="ppaction://media"/>
            <a:extLst>
              <a:ext uri="{FF2B5EF4-FFF2-40B4-BE49-F238E27FC236}">
                <a16:creationId xmlns:a16="http://schemas.microsoft.com/office/drawing/2014/main" id="{BFC17456-171B-7F6E-BDBA-47FD0271AD00}"/>
              </a:ext>
            </a:extLst>
          </p:cNvPr>
          <p:cNvPicPr>
            <a:picLocks noChangeAspect="1"/>
          </p:cNvPicPr>
          <p:nvPr>
            <a:videoFile r:link="rId5"/>
            <p:extLst>
              <p:ext uri="{DAA4B4D4-6D71-4841-9C94-3DE7FCFB9230}">
                <p14:media xmlns:p14="http://schemas.microsoft.com/office/powerpoint/2010/main" r:embed="rId4"/>
              </p:ext>
            </p:extLst>
          </p:nvPr>
        </p:nvPicPr>
        <p:blipFill>
          <a:blip r:embed="rId19"/>
          <a:stretch>
            <a:fillRect/>
          </a:stretch>
        </p:blipFill>
        <p:spPr>
          <a:xfrm>
            <a:off x="7647325" y="2295126"/>
            <a:ext cx="3347841" cy="4305219"/>
          </a:xfrm>
          <a:prstGeom prst="rect">
            <a:avLst/>
          </a:prstGeom>
        </p:spPr>
      </p:pic>
      <p:pic>
        <p:nvPicPr>
          <p:cNvPr id="14" name="17">
            <a:hlinkClick r:id="" action="ppaction://media"/>
            <a:extLst>
              <a:ext uri="{FF2B5EF4-FFF2-40B4-BE49-F238E27FC236}">
                <a16:creationId xmlns:a16="http://schemas.microsoft.com/office/drawing/2014/main" id="{2690759C-8E7B-76D5-1947-7791966BDE0A}"/>
              </a:ext>
            </a:extLst>
          </p:cNvPr>
          <p:cNvPicPr>
            <a:picLocks noChangeAspect="1"/>
          </p:cNvPicPr>
          <p:nvPr>
            <a:videoFile r:link="rId7"/>
            <p:extLst>
              <p:ext uri="{DAA4B4D4-6D71-4841-9C94-3DE7FCFB9230}">
                <p14:media xmlns:p14="http://schemas.microsoft.com/office/powerpoint/2010/main" r:embed="rId6"/>
              </p:ext>
            </p:extLst>
          </p:nvPr>
        </p:nvPicPr>
        <p:blipFill>
          <a:blip r:embed="rId20"/>
          <a:stretch>
            <a:fillRect/>
          </a:stretch>
        </p:blipFill>
        <p:spPr>
          <a:xfrm>
            <a:off x="4237785" y="6932696"/>
            <a:ext cx="2869965" cy="4305219"/>
          </a:xfrm>
          <a:prstGeom prst="rect">
            <a:avLst/>
          </a:prstGeom>
        </p:spPr>
      </p:pic>
      <p:pic>
        <p:nvPicPr>
          <p:cNvPr id="15" name="39">
            <a:hlinkClick r:id="" action="ppaction://media"/>
            <a:extLst>
              <a:ext uri="{FF2B5EF4-FFF2-40B4-BE49-F238E27FC236}">
                <a16:creationId xmlns:a16="http://schemas.microsoft.com/office/drawing/2014/main" id="{53A0A71D-537A-48BE-EB07-EEA9FFAD801A}"/>
              </a:ext>
            </a:extLst>
          </p:cNvPr>
          <p:cNvPicPr>
            <a:picLocks noChangeAspect="1"/>
          </p:cNvPicPr>
          <p:nvPr>
            <a:videoFile r:link="rId9"/>
            <p:extLst>
              <p:ext uri="{DAA4B4D4-6D71-4841-9C94-3DE7FCFB9230}">
                <p14:media xmlns:p14="http://schemas.microsoft.com/office/powerpoint/2010/main" r:embed="rId8"/>
              </p:ext>
            </p:extLst>
          </p:nvPr>
        </p:nvPicPr>
        <p:blipFill>
          <a:blip r:embed="rId21"/>
          <a:stretch>
            <a:fillRect/>
          </a:stretch>
        </p:blipFill>
        <p:spPr>
          <a:xfrm>
            <a:off x="7647326" y="7010250"/>
            <a:ext cx="3118007" cy="4134942"/>
          </a:xfrm>
          <a:prstGeom prst="rect">
            <a:avLst/>
          </a:prstGeom>
        </p:spPr>
      </p:pic>
      <p:pic>
        <p:nvPicPr>
          <p:cNvPr id="18" name="图片 17" descr="女人穿着比基尼在沙滩上&#10;&#10;描述已自动生成">
            <a:extLst>
              <a:ext uri="{FF2B5EF4-FFF2-40B4-BE49-F238E27FC236}">
                <a16:creationId xmlns:a16="http://schemas.microsoft.com/office/drawing/2014/main" id="{62749F01-A2A2-D6CA-F396-807BCCA3CA82}"/>
              </a:ext>
            </a:extLst>
          </p:cNvPr>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24835789" y="7666358"/>
            <a:ext cx="2260929" cy="3391394"/>
          </a:xfrm>
          <a:prstGeom prst="rect">
            <a:avLst/>
          </a:prstGeom>
        </p:spPr>
      </p:pic>
      <p:pic>
        <p:nvPicPr>
          <p:cNvPr id="19" name="jayrinho_0.38">
            <a:hlinkClick r:id="" action="ppaction://media"/>
            <a:extLst>
              <a:ext uri="{FF2B5EF4-FFF2-40B4-BE49-F238E27FC236}">
                <a16:creationId xmlns:a16="http://schemas.microsoft.com/office/drawing/2014/main" id="{4BED56E6-5D82-ED3F-6968-BC4895A788A3}"/>
              </a:ext>
            </a:extLst>
          </p:cNvPr>
          <p:cNvPicPr>
            <a:picLocks noChangeAspect="1"/>
          </p:cNvPicPr>
          <p:nvPr>
            <a:videoFile r:link="rId11"/>
            <p:extLst>
              <p:ext uri="{DAA4B4D4-6D71-4841-9C94-3DE7FCFB9230}">
                <p14:media xmlns:p14="http://schemas.microsoft.com/office/powerpoint/2010/main" r:embed="rId10"/>
              </p:ext>
            </p:extLst>
          </p:nvPr>
        </p:nvPicPr>
        <p:blipFill>
          <a:blip r:embed="rId23"/>
          <a:stretch>
            <a:fillRect/>
          </a:stretch>
        </p:blipFill>
        <p:spPr>
          <a:xfrm>
            <a:off x="29478283" y="7666358"/>
            <a:ext cx="2506683" cy="3391394"/>
          </a:xfrm>
          <a:prstGeom prst="rect">
            <a:avLst/>
          </a:prstGeom>
        </p:spPr>
      </p:pic>
      <p:pic>
        <p:nvPicPr>
          <p:cNvPr id="21" name="图片 20" descr="女人穿着泳装&#10;&#10;描述已自动生成">
            <a:extLst>
              <a:ext uri="{FF2B5EF4-FFF2-40B4-BE49-F238E27FC236}">
                <a16:creationId xmlns:a16="http://schemas.microsoft.com/office/drawing/2014/main" id="{F902908D-D40E-011B-19AB-42EFE5A15E73}"/>
              </a:ext>
            </a:extLst>
          </p:cNvPr>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a:off x="24824149" y="2839932"/>
            <a:ext cx="2260929" cy="4018802"/>
          </a:xfrm>
          <a:prstGeom prst="rect">
            <a:avLst/>
          </a:prstGeom>
        </p:spPr>
      </p:pic>
      <p:pic>
        <p:nvPicPr>
          <p:cNvPr id="23" name="sample_0.40">
            <a:hlinkClick r:id="" action="ppaction://media"/>
            <a:extLst>
              <a:ext uri="{FF2B5EF4-FFF2-40B4-BE49-F238E27FC236}">
                <a16:creationId xmlns:a16="http://schemas.microsoft.com/office/drawing/2014/main" id="{3914B31A-2575-1C3F-A03B-B4CDEEA9AED2}"/>
              </a:ext>
            </a:extLst>
          </p:cNvPr>
          <p:cNvPicPr>
            <a:picLocks noChangeAspect="1"/>
          </p:cNvPicPr>
          <p:nvPr>
            <a:videoFile r:link="rId13"/>
            <p:extLst>
              <p:ext uri="{DAA4B4D4-6D71-4841-9C94-3DE7FCFB9230}">
                <p14:media xmlns:p14="http://schemas.microsoft.com/office/powerpoint/2010/main" r:embed="rId12"/>
              </p:ext>
            </p:extLst>
          </p:nvPr>
        </p:nvPicPr>
        <p:blipFill>
          <a:blip r:embed="rId25"/>
          <a:stretch>
            <a:fillRect/>
          </a:stretch>
        </p:blipFill>
        <p:spPr>
          <a:xfrm>
            <a:off x="29478282" y="2509534"/>
            <a:ext cx="2506683" cy="4512028"/>
          </a:xfrm>
          <a:prstGeom prst="rect">
            <a:avLst/>
          </a:prstGeom>
        </p:spPr>
      </p:pic>
    </p:spTree>
    <p:custDataLst>
      <p:tags r:id="rId1"/>
    </p:custDataLst>
    <p:extLst>
      <p:ext uri="{BB962C8B-B14F-4D97-AF65-F5344CB8AC3E}">
        <p14:creationId xmlns:p14="http://schemas.microsoft.com/office/powerpoint/2010/main" val="2031967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32" fill="hold"/>
                                        <p:tgtEl>
                                          <p:spTgt spid="7"/>
                                        </p:tgtEl>
                                      </p:cBhvr>
                                    </p:cmd>
                                  </p:childTnLst>
                                </p:cTn>
                              </p:par>
                              <p:par>
                                <p:cTn id="7" presetID="1" presetClass="mediacall" presetSubtype="0" fill="hold" nodeType="withEffect">
                                  <p:stCondLst>
                                    <p:cond delay="0"/>
                                  </p:stCondLst>
                                  <p:childTnLst>
                                    <p:cmd type="call" cmd="playFrom(0.0)">
                                      <p:cBhvr>
                                        <p:cTn id="8" dur="4032" fill="hold"/>
                                        <p:tgtEl>
                                          <p:spTgt spid="11"/>
                                        </p:tgtEl>
                                      </p:cBhvr>
                                    </p:cmd>
                                  </p:childTnLst>
                                </p:cTn>
                              </p:par>
                              <p:par>
                                <p:cTn id="9" presetID="1" presetClass="mediacall" presetSubtype="0" fill="hold" nodeType="withEffect">
                                  <p:stCondLst>
                                    <p:cond delay="0"/>
                                  </p:stCondLst>
                                  <p:childTnLst>
                                    <p:cmd type="call" cmd="playFrom(0.0)">
                                      <p:cBhvr>
                                        <p:cTn id="10" dur="4032" fill="hold"/>
                                        <p:tgtEl>
                                          <p:spTgt spid="14"/>
                                        </p:tgtEl>
                                      </p:cBhvr>
                                    </p:cmd>
                                  </p:childTnLst>
                                </p:cTn>
                              </p:par>
                              <p:par>
                                <p:cTn id="11" presetID="1" presetClass="mediacall" presetSubtype="0" fill="hold" nodeType="withEffect">
                                  <p:stCondLst>
                                    <p:cond delay="0"/>
                                  </p:stCondLst>
                                  <p:childTnLst>
                                    <p:cmd type="call" cmd="playFrom(0.0)">
                                      <p:cBhvr>
                                        <p:cTn id="12" dur="4032" fill="hold"/>
                                        <p:tgtEl>
                                          <p:spTgt spid="15"/>
                                        </p:tgtEl>
                                      </p:cBhvr>
                                    </p:cmd>
                                  </p:childTnLst>
                                </p:cTn>
                              </p:par>
                            </p:childTnLst>
                          </p:cTn>
                        </p:par>
                        <p:par>
                          <p:cTn id="13" fill="hold">
                            <p:stCondLst>
                              <p:cond delay="4032"/>
                            </p:stCondLst>
                            <p:childTnLst>
                              <p:par>
                                <p:cTn id="14" presetID="1" presetClass="mediacall" presetSubtype="0" fill="hold" nodeType="afterEffect">
                                  <p:stCondLst>
                                    <p:cond delay="0"/>
                                  </p:stCondLst>
                                  <p:childTnLst>
                                    <p:cmd type="call" cmd="playFrom(0.0)">
                                      <p:cBhvr>
                                        <p:cTn id="15" dur="5042" fill="hold"/>
                                        <p:tgtEl>
                                          <p:spTgt spid="23"/>
                                        </p:tgtEl>
                                      </p:cBhvr>
                                    </p:cmd>
                                  </p:childTnLst>
                                </p:cTn>
                              </p:par>
                            </p:childTnLst>
                          </p:cTn>
                        </p:par>
                        <p:par>
                          <p:cTn id="16" fill="hold">
                            <p:stCondLst>
                              <p:cond delay="9074"/>
                            </p:stCondLst>
                            <p:childTnLst>
                              <p:par>
                                <p:cTn id="17" presetID="1" presetClass="mediacall" presetSubtype="0" fill="hold" nodeType="afterEffect">
                                  <p:stCondLst>
                                    <p:cond delay="0"/>
                                  </p:stCondLst>
                                  <p:childTnLst>
                                    <p:cmd type="call" cmd="playFrom(0.0)">
                                      <p:cBhvr>
                                        <p:cTn id="18" dur="5042"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7"/>
                </p:tgtEl>
              </p:cMediaNode>
            </p:video>
            <p:seq concurrent="1" nextAc="seek">
              <p:cTn id="20" restart="whenNotActive" fill="hold" evtFilter="cancelBubble" nodeType="interactiveSeq">
                <p:stCondLst>
                  <p:cond evt="onClick" delay="0">
                    <p:tgtEl>
                      <p:spTgt spid="7"/>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7"/>
                                        </p:tgtEl>
                                      </p:cBhvr>
                                    </p:cmd>
                                  </p:childTnLst>
                                </p:cTn>
                              </p:par>
                            </p:childTnLst>
                          </p:cTn>
                        </p:par>
                      </p:childTnLst>
                    </p:cTn>
                  </p:par>
                </p:childTnLst>
              </p:cTn>
              <p:nextCondLst>
                <p:cond evt="onClick" delay="0">
                  <p:tgtEl>
                    <p:spTgt spid="7"/>
                  </p:tgtEl>
                </p:cond>
              </p:nextCondLst>
            </p:seq>
            <p:video>
              <p:cMediaNode vol="80000">
                <p:cTn id="25" fill="hold" display="0">
                  <p:stCondLst>
                    <p:cond delay="indefinite"/>
                  </p:stCondLst>
                </p:cTn>
                <p:tgtEl>
                  <p:spTgt spid="11"/>
                </p:tgtEl>
              </p:cMediaNode>
            </p:video>
            <p:seq concurrent="1" nextAc="seek">
              <p:cTn id="26" restart="whenNotActive" fill="hold" evtFilter="cancelBubble" nodeType="interactiveSeq">
                <p:stCondLst>
                  <p:cond evt="onClick" delay="0">
                    <p:tgtEl>
                      <p:spTgt spid="11"/>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11"/>
                                        </p:tgtEl>
                                      </p:cBhvr>
                                    </p:cmd>
                                  </p:childTnLst>
                                </p:cTn>
                              </p:par>
                            </p:childTnLst>
                          </p:cTn>
                        </p:par>
                      </p:childTnLst>
                    </p:cTn>
                  </p:par>
                </p:childTnLst>
              </p:cTn>
              <p:nextCondLst>
                <p:cond evt="onClick" delay="0">
                  <p:tgtEl>
                    <p:spTgt spid="11"/>
                  </p:tgtEl>
                </p:cond>
              </p:nextCondLst>
            </p:seq>
            <p:video>
              <p:cMediaNode vol="80000">
                <p:cTn id="31" fill="hold" display="0">
                  <p:stCondLst>
                    <p:cond delay="indefinite"/>
                  </p:stCondLst>
                </p:cTn>
                <p:tgtEl>
                  <p:spTgt spid="14"/>
                </p:tgtEl>
              </p:cMediaNode>
            </p:video>
            <p:seq concurrent="1" nextAc="seek">
              <p:cTn id="32" restart="whenNotActive" fill="hold" evtFilter="cancelBubble" nodeType="interactiveSeq">
                <p:stCondLst>
                  <p:cond evt="onClick" delay="0">
                    <p:tgtEl>
                      <p:spTgt spid="14"/>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14"/>
                                        </p:tgtEl>
                                      </p:cBhvr>
                                    </p:cmd>
                                  </p:childTnLst>
                                </p:cTn>
                              </p:par>
                            </p:childTnLst>
                          </p:cTn>
                        </p:par>
                      </p:childTnLst>
                    </p:cTn>
                  </p:par>
                </p:childTnLst>
              </p:cTn>
              <p:nextCondLst>
                <p:cond evt="onClick" delay="0">
                  <p:tgtEl>
                    <p:spTgt spid="14"/>
                  </p:tgtEl>
                </p:cond>
              </p:nextCondLst>
            </p:seq>
            <p:video>
              <p:cMediaNode vol="80000">
                <p:cTn id="37" fill="hold" display="0">
                  <p:stCondLst>
                    <p:cond delay="indefinite"/>
                  </p:stCondLst>
                </p:cTn>
                <p:tgtEl>
                  <p:spTgt spid="15"/>
                </p:tgtEl>
              </p:cMediaNode>
            </p:video>
            <p:seq concurrent="1" nextAc="seek">
              <p:cTn id="38" restart="whenNotActive" fill="hold" evtFilter="cancelBubble" nodeType="interactiveSeq">
                <p:stCondLst>
                  <p:cond evt="onClick" delay="0">
                    <p:tgtEl>
                      <p:spTgt spid="15"/>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15"/>
                                        </p:tgtEl>
                                      </p:cBhvr>
                                    </p:cmd>
                                  </p:childTnLst>
                                </p:cTn>
                              </p:par>
                            </p:childTnLst>
                          </p:cTn>
                        </p:par>
                      </p:childTnLst>
                    </p:cTn>
                  </p:par>
                </p:childTnLst>
              </p:cTn>
              <p:nextCondLst>
                <p:cond evt="onClick" delay="0">
                  <p:tgtEl>
                    <p:spTgt spid="15"/>
                  </p:tgtEl>
                </p:cond>
              </p:nextCondLst>
            </p:seq>
            <p:video>
              <p:cMediaNode vol="80000">
                <p:cTn id="43" fill="hold" display="0">
                  <p:stCondLst>
                    <p:cond delay="indefinite"/>
                  </p:stCondLst>
                </p:cTn>
                <p:tgtEl>
                  <p:spTgt spid="23"/>
                </p:tgtEl>
              </p:cMediaNode>
            </p:video>
            <p:seq concurrent="1" nextAc="seek">
              <p:cTn id="44" restart="whenNotActive" fill="hold" evtFilter="cancelBubble" nodeType="interactiveSeq">
                <p:stCondLst>
                  <p:cond evt="onClick" delay="0">
                    <p:tgtEl>
                      <p:spTgt spid="23"/>
                    </p:tgtEl>
                  </p:cond>
                </p:stCondLst>
                <p:endSync evt="end" delay="0">
                  <p:rtn val="all"/>
                </p:endSync>
                <p:childTnLst>
                  <p:par>
                    <p:cTn id="45" fill="hold">
                      <p:stCondLst>
                        <p:cond delay="0"/>
                      </p:stCondLst>
                      <p:childTnLst>
                        <p:par>
                          <p:cTn id="46" fill="hold">
                            <p:stCondLst>
                              <p:cond delay="0"/>
                            </p:stCondLst>
                            <p:childTnLst>
                              <p:par>
                                <p:cTn id="47" presetID="2" presetClass="mediacall" presetSubtype="0" fill="hold" nodeType="clickEffect">
                                  <p:stCondLst>
                                    <p:cond delay="0"/>
                                  </p:stCondLst>
                                  <p:childTnLst>
                                    <p:cmd type="call" cmd="togglePause">
                                      <p:cBhvr>
                                        <p:cTn id="48" dur="1" fill="hold"/>
                                        <p:tgtEl>
                                          <p:spTgt spid="23"/>
                                        </p:tgtEl>
                                      </p:cBhvr>
                                    </p:cmd>
                                  </p:childTnLst>
                                </p:cTn>
                              </p:par>
                            </p:childTnLst>
                          </p:cTn>
                        </p:par>
                      </p:childTnLst>
                    </p:cTn>
                  </p:par>
                </p:childTnLst>
              </p:cTn>
              <p:nextCondLst>
                <p:cond evt="onClick" delay="0">
                  <p:tgtEl>
                    <p:spTgt spid="23"/>
                  </p:tgtEl>
                </p:cond>
              </p:nextCondLst>
            </p:seq>
            <p:video>
              <p:cMediaNode vol="80000">
                <p:cTn id="49" fill="hold" display="0">
                  <p:stCondLst>
                    <p:cond delay="indefinite"/>
                  </p:stCondLst>
                </p:cTn>
                <p:tgtEl>
                  <p:spTgt spid="19"/>
                </p:tgtEl>
              </p:cMediaNode>
            </p:video>
            <p:seq concurrent="1" nextAc="seek">
              <p:cTn id="50" restart="whenNotActive" fill="hold" evtFilter="cancelBubble" nodeType="interactiveSeq">
                <p:stCondLst>
                  <p:cond evt="onClick" delay="0">
                    <p:tgtEl>
                      <p:spTgt spid="19"/>
                    </p:tgtEl>
                  </p:cond>
                </p:stCondLst>
                <p:endSync evt="end" delay="0">
                  <p:rtn val="all"/>
                </p:endSync>
                <p:childTnLst>
                  <p:par>
                    <p:cTn id="51" fill="hold">
                      <p:stCondLst>
                        <p:cond delay="0"/>
                      </p:stCondLst>
                      <p:childTnLst>
                        <p:par>
                          <p:cTn id="52" fill="hold">
                            <p:stCondLst>
                              <p:cond delay="0"/>
                            </p:stCondLst>
                            <p:childTnLst>
                              <p:par>
                                <p:cTn id="53" presetID="2" presetClass="mediacall" presetSubtype="0" fill="hold" nodeType="clickEffect">
                                  <p:stCondLst>
                                    <p:cond delay="0"/>
                                  </p:stCondLst>
                                  <p:childTnLst>
                                    <p:cmd type="call" cmd="togglePause">
                                      <p:cBhvr>
                                        <p:cTn id="54"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a:extLst>
            <a:ext uri="{FF2B5EF4-FFF2-40B4-BE49-F238E27FC236}">
              <a16:creationId xmlns:a16="http://schemas.microsoft.com/office/drawing/2014/main" id="{5A3F0639-6930-ACBC-6530-786B1DF6BAED}"/>
            </a:ext>
          </a:extLst>
        </p:cNvPr>
        <p:cNvGrpSpPr/>
        <p:nvPr/>
      </p:nvGrpSpPr>
      <p:grpSpPr>
        <a:xfrm>
          <a:off x="0" y="0"/>
          <a:ext cx="0" cy="0"/>
          <a:chOff x="0" y="0"/>
          <a:chExt cx="0" cy="0"/>
        </a:xfrm>
      </p:grpSpPr>
      <p:sp>
        <p:nvSpPr>
          <p:cNvPr id="9" name="文本框 8">
            <a:extLst>
              <a:ext uri="{FF2B5EF4-FFF2-40B4-BE49-F238E27FC236}">
                <a16:creationId xmlns:a16="http://schemas.microsoft.com/office/drawing/2014/main" id="{75115540-649F-578F-E4D9-B9290F38DD2A}"/>
              </a:ext>
            </a:extLst>
          </p:cNvPr>
          <p:cNvSpPr txBox="1"/>
          <p:nvPr/>
        </p:nvSpPr>
        <p:spPr>
          <a:xfrm>
            <a:off x="257160" y="890449"/>
            <a:ext cx="35737815" cy="1178464"/>
          </a:xfrm>
          <a:prstGeom prst="rect">
            <a:avLst/>
          </a:prstGeom>
          <a:noFill/>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zh-CN" altLang="en-US" sz="7058" dirty="0"/>
              <a:t>炉米</a:t>
            </a:r>
            <a:r>
              <a:rPr lang="en-US" altLang="zh-CN" sz="7058" dirty="0"/>
              <a:t>·</a:t>
            </a:r>
            <a:r>
              <a:rPr lang="zh-CN" altLang="en-US" sz="7058" dirty="0"/>
              <a:t>一站式</a:t>
            </a:r>
            <a:r>
              <a:rPr lang="en-US" altLang="zh-CN" sz="7058" dirty="0"/>
              <a:t>AIGC</a:t>
            </a:r>
            <a:r>
              <a:rPr lang="zh-CN" altLang="en-US" sz="7058" dirty="0"/>
              <a:t>创作平台</a:t>
            </a:r>
          </a:p>
        </p:txBody>
      </p:sp>
      <p:sp>
        <p:nvSpPr>
          <p:cNvPr id="13" name="文本框 12">
            <a:extLst>
              <a:ext uri="{FF2B5EF4-FFF2-40B4-BE49-F238E27FC236}">
                <a16:creationId xmlns:a16="http://schemas.microsoft.com/office/drawing/2014/main" id="{F2F30B7D-6E9E-3E00-7CD2-0AE39EF6E751}"/>
              </a:ext>
            </a:extLst>
          </p:cNvPr>
          <p:cNvSpPr txBox="1"/>
          <p:nvPr/>
        </p:nvSpPr>
        <p:spPr>
          <a:xfrm>
            <a:off x="6325883" y="2376261"/>
            <a:ext cx="22813709" cy="816377"/>
          </a:xfrm>
          <a:prstGeom prst="rect">
            <a:avLst/>
          </a:prstGeom>
          <a:noFill/>
        </p:spPr>
        <p:txBody>
          <a:bodyPr wrap="square" rtlCol="0">
            <a:spAutoFit/>
          </a:bodyPr>
          <a:lstStyle/>
          <a:p>
            <a:pPr algn="ctr" defTabSz="1075609">
              <a:defRPr/>
            </a:pPr>
            <a:r>
              <a:rPr lang="zh-CN" altLang="en-US" sz="4705" i="1" dirty="0">
                <a:solidFill>
                  <a:prstClr val="white"/>
                </a:solidFill>
                <a:latin typeface="MiSans Normal" panose="00000600000000000000" charset="-122"/>
                <a:ea typeface="MiSans Normal" panose="00000600000000000000" charset="-122"/>
              </a:rPr>
              <a:t>视觉模型特效训练 </a:t>
            </a:r>
            <a:r>
              <a:rPr lang="en-US" altLang="zh-CN" sz="4705" i="1" dirty="0">
                <a:solidFill>
                  <a:prstClr val="white"/>
                </a:solidFill>
                <a:latin typeface="MiSans Normal" panose="00000600000000000000" charset="-122"/>
                <a:ea typeface="MiSans Normal" panose="00000600000000000000" charset="-122"/>
              </a:rPr>
              <a:t>–</a:t>
            </a:r>
            <a:r>
              <a:rPr lang="zh-CN" altLang="en-US" sz="4705" i="1" dirty="0">
                <a:solidFill>
                  <a:prstClr val="white"/>
                </a:solidFill>
                <a:latin typeface="MiSans Normal" panose="00000600000000000000" charset="-122"/>
                <a:ea typeface="MiSans Normal" panose="00000600000000000000" charset="-122"/>
              </a:rPr>
              <a:t> </a:t>
            </a:r>
            <a:r>
              <a:rPr lang="en-US" altLang="zh-CN" sz="4705" i="1" dirty="0">
                <a:solidFill>
                  <a:prstClr val="white"/>
                </a:solidFill>
                <a:latin typeface="MiSans Normal" panose="00000600000000000000" charset="-122"/>
                <a:ea typeface="MiSans Normal" panose="00000600000000000000" charset="-122"/>
              </a:rPr>
              <a:t>LoRA </a:t>
            </a:r>
            <a:r>
              <a:rPr lang="zh-CN" altLang="en-US" sz="4705" i="1" dirty="0">
                <a:solidFill>
                  <a:prstClr val="white"/>
                </a:solidFill>
                <a:latin typeface="MiSans Normal" panose="00000600000000000000" charset="-122"/>
                <a:ea typeface="MiSans Normal" panose="00000600000000000000" charset="-122"/>
              </a:rPr>
              <a:t>训练</a:t>
            </a:r>
          </a:p>
        </p:txBody>
      </p:sp>
      <p:cxnSp>
        <p:nvCxnSpPr>
          <p:cNvPr id="2" name="直接连接符 10">
            <a:extLst>
              <a:ext uri="{FF2B5EF4-FFF2-40B4-BE49-F238E27FC236}">
                <a16:creationId xmlns:a16="http://schemas.microsoft.com/office/drawing/2014/main" id="{E688727D-4C28-049A-1C21-588E1BC41F6C}"/>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33" name="文本框 32">
            <a:extLst>
              <a:ext uri="{FF2B5EF4-FFF2-40B4-BE49-F238E27FC236}">
                <a16:creationId xmlns:a16="http://schemas.microsoft.com/office/drawing/2014/main" id="{E1889228-63F0-53E0-CE5D-4FA04DBAC77A}"/>
              </a:ext>
            </a:extLst>
          </p:cNvPr>
          <p:cNvSpPr txBox="1"/>
          <p:nvPr/>
        </p:nvSpPr>
        <p:spPr>
          <a:xfrm>
            <a:off x="12875795" y="3920282"/>
            <a:ext cx="9484634" cy="1613134"/>
          </a:xfrm>
          <a:prstGeom prst="rect">
            <a:avLst/>
          </a:prstGeom>
          <a:noFill/>
        </p:spPr>
        <p:txBody>
          <a:bodyPr wrap="square">
            <a:spAutoFit/>
          </a:bodyPr>
          <a:lstStyle/>
          <a:p>
            <a:pPr algn="ctr"/>
            <a:r>
              <a:rPr lang="zh-CN" altLang="en-US" sz="3294" b="1" dirty="0">
                <a:solidFill>
                  <a:schemeClr val="bg1"/>
                </a:solidFill>
                <a:latin typeface="Arial" panose="020B0604020202020204" pitchFamily="34" charset="0"/>
                <a:cs typeface="Arial" panose="020B0604020202020204" pitchFamily="34" charset="0"/>
              </a:rPr>
              <a:t>特定非真实变化</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 即一些特效变化</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如捏扁、膨胀、换装等</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采用特殊词打标</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直接用罕见词</a:t>
            </a:r>
            <a:r>
              <a:rPr lang="en-US" altLang="zh-CN" sz="3294" b="1" dirty="0">
                <a:solidFill>
                  <a:schemeClr val="bg1"/>
                </a:solidFill>
                <a:latin typeface="Arial" panose="020B0604020202020204" pitchFamily="34" charset="0"/>
                <a:cs typeface="Arial" panose="020B0604020202020204" pitchFamily="34" charset="0"/>
              </a:rPr>
              <a:t> + </a:t>
            </a:r>
            <a:r>
              <a:rPr lang="zh-CN" altLang="en-US" sz="3294" b="1" dirty="0">
                <a:solidFill>
                  <a:schemeClr val="bg1"/>
                </a:solidFill>
                <a:latin typeface="Arial" panose="020B0604020202020204" pitchFamily="34" charset="0"/>
                <a:cs typeface="Arial" panose="020B0604020202020204" pitchFamily="34" charset="0"/>
              </a:rPr>
              <a:t>代表变化的名词进行打标</a:t>
            </a:r>
          </a:p>
        </p:txBody>
      </p:sp>
      <p:sp>
        <p:nvSpPr>
          <p:cNvPr id="38" name="右箭头 37">
            <a:extLst>
              <a:ext uri="{FF2B5EF4-FFF2-40B4-BE49-F238E27FC236}">
                <a16:creationId xmlns:a16="http://schemas.microsoft.com/office/drawing/2014/main" id="{24BB7DDB-638B-52AB-3930-2E37C7581A68}"/>
              </a:ext>
            </a:extLst>
          </p:cNvPr>
          <p:cNvSpPr/>
          <p:nvPr/>
        </p:nvSpPr>
        <p:spPr>
          <a:xfrm>
            <a:off x="13979383" y="7726283"/>
            <a:ext cx="8124319" cy="16144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sz="2117" dirty="0"/>
          </a:p>
        </p:txBody>
      </p:sp>
      <p:sp>
        <p:nvSpPr>
          <p:cNvPr id="40" name="文本框 39">
            <a:extLst>
              <a:ext uri="{FF2B5EF4-FFF2-40B4-BE49-F238E27FC236}">
                <a16:creationId xmlns:a16="http://schemas.microsoft.com/office/drawing/2014/main" id="{43D7F32F-F19E-A410-22AE-82443A289A13}"/>
              </a:ext>
            </a:extLst>
          </p:cNvPr>
          <p:cNvSpPr txBox="1"/>
          <p:nvPr/>
        </p:nvSpPr>
        <p:spPr>
          <a:xfrm>
            <a:off x="13893836" y="6489301"/>
            <a:ext cx="8404660" cy="599267"/>
          </a:xfrm>
          <a:prstGeom prst="rect">
            <a:avLst/>
          </a:prstGeom>
          <a:noFill/>
        </p:spPr>
        <p:txBody>
          <a:bodyPr wrap="square">
            <a:spAutoFit/>
          </a:bodyPr>
          <a:lstStyle/>
          <a:p>
            <a:pPr algn="l" latinLnBrk="1"/>
            <a:r>
              <a:rPr lang="zh-CN" altLang="en" sz="3294" dirty="0">
                <a:solidFill>
                  <a:schemeClr val="bg1"/>
                </a:solidFill>
              </a:rPr>
              <a:t>标签</a:t>
            </a:r>
            <a:r>
              <a:rPr lang="zh-CN" altLang="en-US" sz="3294" dirty="0">
                <a:solidFill>
                  <a:schemeClr val="bg1"/>
                </a:solidFill>
              </a:rPr>
              <a:t>：</a:t>
            </a:r>
            <a:r>
              <a:rPr lang="en" altLang="zh-CN" sz="3294" dirty="0">
                <a:solidFill>
                  <a:schemeClr val="bg1"/>
                </a:solidFill>
                <a:latin typeface="PingFang SC" panose="020B0400000000000000" pitchFamily="34" charset="-122"/>
                <a:ea typeface="PingFang SC" panose="020B0400000000000000" pitchFamily="34" charset="-122"/>
              </a:rPr>
              <a:t>b9527k bikini</a:t>
            </a:r>
          </a:p>
        </p:txBody>
      </p:sp>
      <p:sp>
        <p:nvSpPr>
          <p:cNvPr id="47" name="文本框 46">
            <a:extLst>
              <a:ext uri="{FF2B5EF4-FFF2-40B4-BE49-F238E27FC236}">
                <a16:creationId xmlns:a16="http://schemas.microsoft.com/office/drawing/2014/main" id="{64A5F250-978B-116C-CB2A-C7F08686DD05}"/>
              </a:ext>
            </a:extLst>
          </p:cNvPr>
          <p:cNvSpPr txBox="1"/>
          <p:nvPr/>
        </p:nvSpPr>
        <p:spPr>
          <a:xfrm>
            <a:off x="26735014" y="354378"/>
            <a:ext cx="4296433" cy="599267"/>
          </a:xfrm>
          <a:prstGeom prst="rect">
            <a:avLst/>
          </a:prstGeom>
          <a:noFill/>
        </p:spPr>
        <p:txBody>
          <a:bodyPr wrap="square">
            <a:spAutoFit/>
          </a:bodyPr>
          <a:lstStyle/>
          <a:p>
            <a:pPr algn="ctr"/>
            <a:r>
              <a:rPr lang="en-US" altLang="zh-CN" sz="3294" b="1" dirty="0">
                <a:solidFill>
                  <a:schemeClr val="bg1"/>
                </a:solidFill>
                <a:latin typeface="Arial" panose="020B0604020202020204" pitchFamily="34" charset="0"/>
                <a:cs typeface="Arial" panose="020B0604020202020204" pitchFamily="34" charset="0"/>
              </a:rPr>
              <a:t>LoRA</a:t>
            </a:r>
            <a:r>
              <a:rPr lang="zh-CN" altLang="en-US" sz="3294" b="1" dirty="0">
                <a:solidFill>
                  <a:schemeClr val="bg1"/>
                </a:solidFill>
                <a:latin typeface="Arial" panose="020B0604020202020204" pitchFamily="34" charset="0"/>
                <a:cs typeface="Arial" panose="020B0604020202020204" pitchFamily="34" charset="0"/>
              </a:rPr>
              <a:t> 模型生成结果</a:t>
            </a:r>
          </a:p>
        </p:txBody>
      </p:sp>
      <p:pic>
        <p:nvPicPr>
          <p:cNvPr id="4" name="图片 3" descr="logo-01">
            <a:extLst>
              <a:ext uri="{FF2B5EF4-FFF2-40B4-BE49-F238E27FC236}">
                <a16:creationId xmlns:a16="http://schemas.microsoft.com/office/drawing/2014/main" id="{EF325AD2-7EEB-E7B5-BE6F-36CAB526683D}"/>
              </a:ext>
            </a:extLst>
          </p:cNvPr>
          <p:cNvPicPr>
            <a:picLocks noChangeAspect="1"/>
          </p:cNvPicPr>
          <p:nvPr/>
        </p:nvPicPr>
        <p:blipFill rotWithShape="1">
          <a:blip r:embed="rId15"/>
          <a:srcRect l="48701"/>
          <a:stretch/>
        </p:blipFill>
        <p:spPr>
          <a:xfrm>
            <a:off x="443344" y="321653"/>
            <a:ext cx="3081634" cy="746976"/>
          </a:xfrm>
          <a:prstGeom prst="rect">
            <a:avLst/>
          </a:prstGeom>
        </p:spPr>
      </p:pic>
      <p:sp>
        <p:nvSpPr>
          <p:cNvPr id="8" name="圆角矩形 7">
            <a:extLst>
              <a:ext uri="{FF2B5EF4-FFF2-40B4-BE49-F238E27FC236}">
                <a16:creationId xmlns:a16="http://schemas.microsoft.com/office/drawing/2014/main" id="{D44B493D-E705-F065-1CAA-FEE7B903BFFA}"/>
              </a:ext>
            </a:extLst>
          </p:cNvPr>
          <p:cNvSpPr/>
          <p:nvPr/>
        </p:nvSpPr>
        <p:spPr>
          <a:xfrm rot="5400000">
            <a:off x="2822767" y="2398014"/>
            <a:ext cx="9430248" cy="8404661"/>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10" name="圆角矩形 15">
            <a:extLst>
              <a:ext uri="{FF2B5EF4-FFF2-40B4-BE49-F238E27FC236}">
                <a16:creationId xmlns:a16="http://schemas.microsoft.com/office/drawing/2014/main" id="{0942461F-C4E4-E0CB-F433-2A61E956A4AC}"/>
              </a:ext>
            </a:extLst>
          </p:cNvPr>
          <p:cNvSpPr/>
          <p:nvPr/>
        </p:nvSpPr>
        <p:spPr>
          <a:xfrm>
            <a:off x="4117160" y="980113"/>
            <a:ext cx="6961830" cy="694013"/>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294" b="1" dirty="0">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45" name="文本框 44">
            <a:extLst>
              <a:ext uri="{FF2B5EF4-FFF2-40B4-BE49-F238E27FC236}">
                <a16:creationId xmlns:a16="http://schemas.microsoft.com/office/drawing/2014/main" id="{4539FA50-C86C-1F25-04CE-DE453BABE033}"/>
              </a:ext>
            </a:extLst>
          </p:cNvPr>
          <p:cNvSpPr txBox="1"/>
          <p:nvPr/>
        </p:nvSpPr>
        <p:spPr>
          <a:xfrm>
            <a:off x="5737677" y="1065687"/>
            <a:ext cx="4296433" cy="599267"/>
          </a:xfrm>
          <a:prstGeom prst="rect">
            <a:avLst/>
          </a:prstGeom>
          <a:noFill/>
        </p:spPr>
        <p:txBody>
          <a:bodyPr wrap="square">
            <a:spAutoFit/>
          </a:bodyPr>
          <a:lstStyle/>
          <a:p>
            <a:pPr algn="ctr"/>
            <a:r>
              <a:rPr lang="zh-CN" altLang="en-US" sz="3294" b="1" dirty="0">
                <a:solidFill>
                  <a:schemeClr val="bg1"/>
                </a:solidFill>
                <a:latin typeface="Arial" panose="020B0604020202020204" pitchFamily="34" charset="0"/>
                <a:cs typeface="Arial" panose="020B0604020202020204" pitchFamily="34" charset="0"/>
              </a:rPr>
              <a:t>训练集</a:t>
            </a:r>
          </a:p>
        </p:txBody>
      </p:sp>
      <p:sp>
        <p:nvSpPr>
          <p:cNvPr id="12" name="圆角矩形 11">
            <a:extLst>
              <a:ext uri="{FF2B5EF4-FFF2-40B4-BE49-F238E27FC236}">
                <a16:creationId xmlns:a16="http://schemas.microsoft.com/office/drawing/2014/main" id="{69473DDA-81B1-3FF2-927D-B070FCFD587E}"/>
              </a:ext>
            </a:extLst>
          </p:cNvPr>
          <p:cNvSpPr/>
          <p:nvPr/>
        </p:nvSpPr>
        <p:spPr>
          <a:xfrm rot="5400000">
            <a:off x="23371362" y="1949079"/>
            <a:ext cx="10974267" cy="9207483"/>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pic>
        <p:nvPicPr>
          <p:cNvPr id="5" name="图片 4" descr="女人穿着裙子&#10;&#10;描述已自动生成">
            <a:extLst>
              <a:ext uri="{FF2B5EF4-FFF2-40B4-BE49-F238E27FC236}">
                <a16:creationId xmlns:a16="http://schemas.microsoft.com/office/drawing/2014/main" id="{15F0C648-3A4B-A5E8-0536-4710C193194E}"/>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24915986" y="1549146"/>
            <a:ext cx="3351535" cy="5031233"/>
          </a:xfrm>
          <a:prstGeom prst="rect">
            <a:avLst/>
          </a:prstGeom>
        </p:spPr>
      </p:pic>
      <p:pic>
        <p:nvPicPr>
          <p:cNvPr id="6" name="bikini_0.38">
            <a:hlinkClick r:id="" action="ppaction://media"/>
            <a:extLst>
              <a:ext uri="{FF2B5EF4-FFF2-40B4-BE49-F238E27FC236}">
                <a16:creationId xmlns:a16="http://schemas.microsoft.com/office/drawing/2014/main" id="{CF7C9381-A33F-D0EF-B09F-19A0782E4A79}"/>
              </a:ext>
            </a:extLst>
          </p:cNvPr>
          <p:cNvPicPr>
            <a:picLocks noChangeAspect="1"/>
          </p:cNvPicPr>
          <p:nvPr>
            <a:videoFile r:link="rId3"/>
            <p:extLst>
              <p:ext uri="{DAA4B4D4-6D71-4841-9C94-3DE7FCFB9230}">
                <p14:media xmlns:p14="http://schemas.microsoft.com/office/powerpoint/2010/main" r:embed="rId2"/>
              </p:ext>
            </p:extLst>
          </p:nvPr>
        </p:nvPicPr>
        <p:blipFill>
          <a:blip r:embed="rId17"/>
          <a:stretch>
            <a:fillRect/>
          </a:stretch>
        </p:blipFill>
        <p:spPr>
          <a:xfrm>
            <a:off x="29116702" y="1549147"/>
            <a:ext cx="3718737" cy="5031233"/>
          </a:xfrm>
          <a:prstGeom prst="rect">
            <a:avLst/>
          </a:prstGeom>
        </p:spPr>
      </p:pic>
      <p:pic>
        <p:nvPicPr>
          <p:cNvPr id="17" name="图片 16" descr="女人躺在沙滩上&#10;&#10;描述已自动生成">
            <a:extLst>
              <a:ext uri="{FF2B5EF4-FFF2-40B4-BE49-F238E27FC236}">
                <a16:creationId xmlns:a16="http://schemas.microsoft.com/office/drawing/2014/main" id="{6AA06BF6-C01B-1C89-F41B-6C6E5E9274F0}"/>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4915985" y="7063838"/>
            <a:ext cx="3362427" cy="4483236"/>
          </a:xfrm>
          <a:prstGeom prst="rect">
            <a:avLst/>
          </a:prstGeom>
        </p:spPr>
      </p:pic>
      <p:pic>
        <p:nvPicPr>
          <p:cNvPr id="20" name="sample4_0.38">
            <a:hlinkClick r:id="" action="ppaction://media"/>
            <a:extLst>
              <a:ext uri="{FF2B5EF4-FFF2-40B4-BE49-F238E27FC236}">
                <a16:creationId xmlns:a16="http://schemas.microsoft.com/office/drawing/2014/main" id="{281F4786-93BC-20DB-4B6E-61C591BE7394}"/>
              </a:ext>
            </a:extLst>
          </p:cNvPr>
          <p:cNvPicPr>
            <a:picLocks noChangeAspect="1"/>
          </p:cNvPicPr>
          <p:nvPr>
            <a:videoFile r:link="rId5"/>
            <p:extLst>
              <p:ext uri="{DAA4B4D4-6D71-4841-9C94-3DE7FCFB9230}">
                <p14:media xmlns:p14="http://schemas.microsoft.com/office/powerpoint/2010/main" r:embed="rId4"/>
              </p:ext>
            </p:extLst>
          </p:nvPr>
        </p:nvPicPr>
        <p:blipFill>
          <a:blip r:embed="rId19"/>
          <a:stretch>
            <a:fillRect/>
          </a:stretch>
        </p:blipFill>
        <p:spPr>
          <a:xfrm>
            <a:off x="29116702" y="6794551"/>
            <a:ext cx="3718737" cy="5031232"/>
          </a:xfrm>
          <a:prstGeom prst="rect">
            <a:avLst/>
          </a:prstGeom>
        </p:spPr>
      </p:pic>
      <p:pic>
        <p:nvPicPr>
          <p:cNvPr id="22" name="2">
            <a:hlinkClick r:id="" action="ppaction://media"/>
            <a:extLst>
              <a:ext uri="{FF2B5EF4-FFF2-40B4-BE49-F238E27FC236}">
                <a16:creationId xmlns:a16="http://schemas.microsoft.com/office/drawing/2014/main" id="{46684C64-A620-0C80-9328-119930EDB250}"/>
              </a:ext>
            </a:extLst>
          </p:cNvPr>
          <p:cNvPicPr>
            <a:picLocks noChangeAspect="1"/>
          </p:cNvPicPr>
          <p:nvPr>
            <a:videoFile r:link="rId7"/>
            <p:extLst>
              <p:ext uri="{DAA4B4D4-6D71-4841-9C94-3DE7FCFB9230}">
                <p14:media xmlns:p14="http://schemas.microsoft.com/office/powerpoint/2010/main" r:embed="rId6"/>
              </p:ext>
            </p:extLst>
          </p:nvPr>
        </p:nvPicPr>
        <p:blipFill>
          <a:blip r:embed="rId20"/>
          <a:stretch>
            <a:fillRect/>
          </a:stretch>
        </p:blipFill>
        <p:spPr>
          <a:xfrm>
            <a:off x="4261876" y="2385431"/>
            <a:ext cx="2757758" cy="4308726"/>
          </a:xfrm>
          <a:prstGeom prst="rect">
            <a:avLst/>
          </a:prstGeom>
        </p:spPr>
      </p:pic>
      <p:pic>
        <p:nvPicPr>
          <p:cNvPr id="24" name="5">
            <a:hlinkClick r:id="" action="ppaction://media"/>
            <a:extLst>
              <a:ext uri="{FF2B5EF4-FFF2-40B4-BE49-F238E27FC236}">
                <a16:creationId xmlns:a16="http://schemas.microsoft.com/office/drawing/2014/main" id="{492796C3-B1FB-4446-11C7-FCAF4B0411F2}"/>
              </a:ext>
            </a:extLst>
          </p:cNvPr>
          <p:cNvPicPr>
            <a:picLocks noChangeAspect="1"/>
          </p:cNvPicPr>
          <p:nvPr>
            <a:videoFile r:link="rId9"/>
            <p:extLst>
              <p:ext uri="{DAA4B4D4-6D71-4841-9C94-3DE7FCFB9230}">
                <p14:media xmlns:p14="http://schemas.microsoft.com/office/powerpoint/2010/main" r:embed="rId8"/>
              </p:ext>
            </p:extLst>
          </p:nvPr>
        </p:nvPicPr>
        <p:blipFill>
          <a:blip r:embed="rId21"/>
          <a:stretch>
            <a:fillRect/>
          </a:stretch>
        </p:blipFill>
        <p:spPr>
          <a:xfrm>
            <a:off x="7868815" y="2385431"/>
            <a:ext cx="2423896" cy="4308726"/>
          </a:xfrm>
          <a:prstGeom prst="rect">
            <a:avLst/>
          </a:prstGeom>
        </p:spPr>
      </p:pic>
      <p:pic>
        <p:nvPicPr>
          <p:cNvPr id="25" name="14">
            <a:hlinkClick r:id="" action="ppaction://media"/>
            <a:extLst>
              <a:ext uri="{FF2B5EF4-FFF2-40B4-BE49-F238E27FC236}">
                <a16:creationId xmlns:a16="http://schemas.microsoft.com/office/drawing/2014/main" id="{6BC0FECB-B280-BA6D-28E5-B152BC3D35A2}"/>
              </a:ext>
            </a:extLst>
          </p:cNvPr>
          <p:cNvPicPr>
            <a:picLocks noChangeAspect="1"/>
          </p:cNvPicPr>
          <p:nvPr>
            <a:videoFile r:link="rId11"/>
            <p:extLst>
              <p:ext uri="{DAA4B4D4-6D71-4841-9C94-3DE7FCFB9230}">
                <p14:media xmlns:p14="http://schemas.microsoft.com/office/powerpoint/2010/main" r:embed="rId10"/>
              </p:ext>
            </p:extLst>
          </p:nvPr>
        </p:nvPicPr>
        <p:blipFill>
          <a:blip r:embed="rId22"/>
          <a:stretch>
            <a:fillRect/>
          </a:stretch>
        </p:blipFill>
        <p:spPr>
          <a:xfrm>
            <a:off x="5950030" y="6129869"/>
            <a:ext cx="2757758" cy="4902201"/>
          </a:xfrm>
          <a:prstGeom prst="rect">
            <a:avLst/>
          </a:prstGeom>
        </p:spPr>
      </p:pic>
    </p:spTree>
    <p:custDataLst>
      <p:tags r:id="rId1"/>
    </p:custDataLst>
    <p:extLst>
      <p:ext uri="{BB962C8B-B14F-4D97-AF65-F5344CB8AC3E}">
        <p14:creationId xmlns:p14="http://schemas.microsoft.com/office/powerpoint/2010/main" val="378082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32" fill="hold"/>
                                        <p:tgtEl>
                                          <p:spTgt spid="22"/>
                                        </p:tgtEl>
                                      </p:cBhvr>
                                    </p:cmd>
                                  </p:childTnLst>
                                </p:cTn>
                              </p:par>
                              <p:par>
                                <p:cTn id="7" presetID="1" presetClass="mediacall" presetSubtype="0" fill="hold" nodeType="withEffect">
                                  <p:stCondLst>
                                    <p:cond delay="0"/>
                                  </p:stCondLst>
                                  <p:childTnLst>
                                    <p:cmd type="call" cmd="playFrom(0.0)">
                                      <p:cBhvr>
                                        <p:cTn id="8" dur="4032" fill="hold"/>
                                        <p:tgtEl>
                                          <p:spTgt spid="24"/>
                                        </p:tgtEl>
                                      </p:cBhvr>
                                    </p:cmd>
                                  </p:childTnLst>
                                </p:cTn>
                              </p:par>
                              <p:par>
                                <p:cTn id="9" presetID="1" presetClass="mediacall" presetSubtype="0" fill="hold" nodeType="withEffect">
                                  <p:stCondLst>
                                    <p:cond delay="0"/>
                                  </p:stCondLst>
                                  <p:childTnLst>
                                    <p:cmd type="call" cmd="playFrom(0.0)">
                                      <p:cBhvr>
                                        <p:cTn id="10" dur="4032" fill="hold"/>
                                        <p:tgtEl>
                                          <p:spTgt spid="25"/>
                                        </p:tgtEl>
                                      </p:cBhvr>
                                    </p:cmd>
                                  </p:childTnLst>
                                </p:cTn>
                              </p:par>
                            </p:childTnLst>
                          </p:cTn>
                        </p:par>
                        <p:par>
                          <p:cTn id="11" fill="hold">
                            <p:stCondLst>
                              <p:cond delay="4032"/>
                            </p:stCondLst>
                            <p:childTnLst>
                              <p:par>
                                <p:cTn id="12" presetID="1" presetClass="mediacall" presetSubtype="0" fill="hold" nodeType="afterEffect">
                                  <p:stCondLst>
                                    <p:cond delay="0"/>
                                  </p:stCondLst>
                                  <p:childTnLst>
                                    <p:cmd type="call" cmd="playFrom(0.0)">
                                      <p:cBhvr>
                                        <p:cTn id="13" dur="5042" fill="hold"/>
                                        <p:tgtEl>
                                          <p:spTgt spid="6"/>
                                        </p:tgtEl>
                                      </p:cBhvr>
                                    </p:cmd>
                                  </p:childTnLst>
                                </p:cTn>
                              </p:par>
                            </p:childTnLst>
                          </p:cTn>
                        </p:par>
                        <p:par>
                          <p:cTn id="14" fill="hold">
                            <p:stCondLst>
                              <p:cond delay="9074"/>
                            </p:stCondLst>
                            <p:childTnLst>
                              <p:par>
                                <p:cTn id="15" presetID="1" presetClass="mediacall" presetSubtype="0" fill="hold" nodeType="afterEffect">
                                  <p:stCondLst>
                                    <p:cond delay="0"/>
                                  </p:stCondLst>
                                  <p:childTnLst>
                                    <p:cmd type="call" cmd="playFrom(0.0)">
                                      <p:cBhvr>
                                        <p:cTn id="16" dur="5042"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22"/>
                </p:tgtEl>
              </p:cMediaNode>
            </p:video>
            <p:seq concurrent="1" nextAc="seek">
              <p:cTn id="18" restart="whenNotActive" fill="hold" evtFilter="cancelBubble" nodeType="interactiveSeq">
                <p:stCondLst>
                  <p:cond evt="onClick" delay="0">
                    <p:tgtEl>
                      <p:spTgt spid="22"/>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22"/>
                                        </p:tgtEl>
                                      </p:cBhvr>
                                    </p:cmd>
                                  </p:childTnLst>
                                </p:cTn>
                              </p:par>
                            </p:childTnLst>
                          </p:cTn>
                        </p:par>
                      </p:childTnLst>
                    </p:cTn>
                  </p:par>
                </p:childTnLst>
              </p:cTn>
              <p:nextCondLst>
                <p:cond evt="onClick" delay="0">
                  <p:tgtEl>
                    <p:spTgt spid="22"/>
                  </p:tgtEl>
                </p:cond>
              </p:nextCondLst>
            </p:seq>
            <p:video>
              <p:cMediaNode vol="80000">
                <p:cTn id="23" fill="hold" display="0">
                  <p:stCondLst>
                    <p:cond delay="indefinite"/>
                  </p:stCondLst>
                </p:cTn>
                <p:tgtEl>
                  <p:spTgt spid="24"/>
                </p:tgtEl>
              </p:cMediaNode>
            </p:video>
            <p:seq concurrent="1" nextAc="seek">
              <p:cTn id="24" restart="whenNotActive" fill="hold" evtFilter="cancelBubble" nodeType="interactiveSeq">
                <p:stCondLst>
                  <p:cond evt="onClick" delay="0">
                    <p:tgtEl>
                      <p:spTgt spid="24"/>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4"/>
                                        </p:tgtEl>
                                      </p:cBhvr>
                                    </p:cmd>
                                  </p:childTnLst>
                                </p:cTn>
                              </p:par>
                            </p:childTnLst>
                          </p:cTn>
                        </p:par>
                      </p:childTnLst>
                    </p:cTn>
                  </p:par>
                </p:childTnLst>
              </p:cTn>
              <p:nextCondLst>
                <p:cond evt="onClick" delay="0">
                  <p:tgtEl>
                    <p:spTgt spid="24"/>
                  </p:tgtEl>
                </p:cond>
              </p:nextCondLst>
            </p:seq>
            <p:video>
              <p:cMediaNode vol="80000">
                <p:cTn id="29" fill="hold" display="0">
                  <p:stCondLst>
                    <p:cond delay="indefinite"/>
                  </p:stCondLst>
                </p:cTn>
                <p:tgtEl>
                  <p:spTgt spid="25"/>
                </p:tgtEl>
              </p:cMediaNode>
            </p:video>
            <p:seq concurrent="1" nextAc="seek">
              <p:cTn id="30" restart="whenNotActive" fill="hold" evtFilter="cancelBubble" nodeType="interactiveSeq">
                <p:stCondLst>
                  <p:cond evt="onClick" delay="0">
                    <p:tgtEl>
                      <p:spTgt spid="25"/>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25"/>
                                        </p:tgtEl>
                                      </p:cBhvr>
                                    </p:cmd>
                                  </p:childTnLst>
                                </p:cTn>
                              </p:par>
                            </p:childTnLst>
                          </p:cTn>
                        </p:par>
                      </p:childTnLst>
                    </p:cTn>
                  </p:par>
                </p:childTnLst>
              </p:cTn>
              <p:nextCondLst>
                <p:cond evt="onClick" delay="0">
                  <p:tgtEl>
                    <p:spTgt spid="25"/>
                  </p:tgtEl>
                </p:cond>
              </p:nextCondLst>
            </p:seq>
            <p:video>
              <p:cMediaNode vol="80000">
                <p:cTn id="35" fill="hold" display="0">
                  <p:stCondLst>
                    <p:cond delay="indefinite"/>
                  </p:stCondLst>
                </p:cTn>
                <p:tgtEl>
                  <p:spTgt spid="6"/>
                </p:tgtEl>
              </p:cMediaNode>
            </p:video>
            <p:seq concurrent="1" nextAc="seek">
              <p:cTn id="36" restart="whenNotActive" fill="hold" evtFilter="cancelBubble" nodeType="interactiveSeq">
                <p:stCondLst>
                  <p:cond evt="onClick" delay="0">
                    <p:tgtEl>
                      <p:spTgt spid="6"/>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6"/>
                                        </p:tgtEl>
                                      </p:cBhvr>
                                    </p:cmd>
                                  </p:childTnLst>
                                </p:cTn>
                              </p:par>
                            </p:childTnLst>
                          </p:cTn>
                        </p:par>
                      </p:childTnLst>
                    </p:cTn>
                  </p:par>
                </p:childTnLst>
              </p:cTn>
              <p:nextCondLst>
                <p:cond evt="onClick" delay="0">
                  <p:tgtEl>
                    <p:spTgt spid="6"/>
                  </p:tgtEl>
                </p:cond>
              </p:nextCondLst>
            </p:seq>
            <p:video>
              <p:cMediaNode vol="80000">
                <p:cTn id="41" fill="hold" display="0">
                  <p:stCondLst>
                    <p:cond delay="indefinite"/>
                  </p:stCondLst>
                </p:cTn>
                <p:tgtEl>
                  <p:spTgt spid="20"/>
                </p:tgtEl>
              </p:cMediaNode>
            </p:video>
            <p:seq concurrent="1" nextAc="seek">
              <p:cTn id="42" restart="whenNotActive" fill="hold" evtFilter="cancelBubble" nodeType="interactiveSeq">
                <p:stCondLst>
                  <p:cond evt="onClick" delay="0">
                    <p:tgtEl>
                      <p:spTgt spid="20"/>
                    </p:tgtEl>
                  </p:cond>
                </p:stCondLst>
                <p:endSync evt="end" delay="0">
                  <p:rtn val="all"/>
                </p:endSync>
                <p:childTnLst>
                  <p:par>
                    <p:cTn id="43" fill="hold">
                      <p:stCondLst>
                        <p:cond delay="0"/>
                      </p:stCondLst>
                      <p:childTnLst>
                        <p:par>
                          <p:cTn id="44" fill="hold">
                            <p:stCondLst>
                              <p:cond delay="0"/>
                            </p:stCondLst>
                            <p:childTnLst>
                              <p:par>
                                <p:cTn id="45" presetID="2" presetClass="mediacall" presetSubtype="0" fill="hold" nodeType="clickEffect">
                                  <p:stCondLst>
                                    <p:cond delay="0"/>
                                  </p:stCondLst>
                                  <p:childTnLst>
                                    <p:cmd type="call" cmd="togglePause">
                                      <p:cBhvr>
                                        <p:cTn id="46"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a:extLst>
            <a:ext uri="{FF2B5EF4-FFF2-40B4-BE49-F238E27FC236}">
              <a16:creationId xmlns:a16="http://schemas.microsoft.com/office/drawing/2014/main" id="{5A3F0639-6930-ACBC-6530-786B1DF6BAED}"/>
            </a:ext>
          </a:extLst>
        </p:cNvPr>
        <p:cNvGrpSpPr/>
        <p:nvPr/>
      </p:nvGrpSpPr>
      <p:grpSpPr>
        <a:xfrm>
          <a:off x="0" y="0"/>
          <a:ext cx="0" cy="0"/>
          <a:chOff x="0" y="0"/>
          <a:chExt cx="0" cy="0"/>
        </a:xfrm>
      </p:grpSpPr>
      <p:sp>
        <p:nvSpPr>
          <p:cNvPr id="9" name="文本框 8">
            <a:extLst>
              <a:ext uri="{FF2B5EF4-FFF2-40B4-BE49-F238E27FC236}">
                <a16:creationId xmlns:a16="http://schemas.microsoft.com/office/drawing/2014/main" id="{75115540-649F-578F-E4D9-B9290F38DD2A}"/>
              </a:ext>
            </a:extLst>
          </p:cNvPr>
          <p:cNvSpPr txBox="1"/>
          <p:nvPr/>
        </p:nvSpPr>
        <p:spPr>
          <a:xfrm>
            <a:off x="257160" y="890449"/>
            <a:ext cx="35737815" cy="1178464"/>
          </a:xfrm>
          <a:prstGeom prst="rect">
            <a:avLst/>
          </a:prstGeom>
          <a:noFill/>
        </p:spPr>
        <p:txBody>
          <a:bodyPr wrap="square" rtlCol="0">
            <a:spAutoFit/>
          </a:bodyPr>
          <a:lstStyle>
            <a:defPPr>
              <a:defRPr lang="zh-CN"/>
            </a:defPPr>
            <a:lvl1pPr algn="ctr">
              <a:defRPr sz="6000">
                <a:solidFill>
                  <a:schemeClr val="bg1"/>
                </a:solidFill>
                <a:latin typeface="MiSans Medium" panose="00000600000000000000" charset="-122"/>
                <a:ea typeface="MiSans Medium" panose="00000600000000000000" charset="-122"/>
              </a:defRPr>
            </a:lvl1pPr>
          </a:lstStyle>
          <a:p>
            <a:r>
              <a:rPr lang="zh-CN" altLang="en-US" sz="7058" dirty="0"/>
              <a:t>炉米</a:t>
            </a:r>
            <a:r>
              <a:rPr lang="en-US" altLang="zh-CN" sz="7058" dirty="0"/>
              <a:t>·</a:t>
            </a:r>
            <a:r>
              <a:rPr lang="zh-CN" altLang="en-US" sz="7058" dirty="0"/>
              <a:t>一站式</a:t>
            </a:r>
            <a:r>
              <a:rPr lang="en-US" altLang="zh-CN" sz="7058" dirty="0"/>
              <a:t>AIGC</a:t>
            </a:r>
            <a:r>
              <a:rPr lang="zh-CN" altLang="en-US" sz="7058" dirty="0"/>
              <a:t>创作平台</a:t>
            </a:r>
          </a:p>
        </p:txBody>
      </p:sp>
      <p:sp>
        <p:nvSpPr>
          <p:cNvPr id="13" name="文本框 12">
            <a:extLst>
              <a:ext uri="{FF2B5EF4-FFF2-40B4-BE49-F238E27FC236}">
                <a16:creationId xmlns:a16="http://schemas.microsoft.com/office/drawing/2014/main" id="{F2F30B7D-6E9E-3E00-7CD2-0AE39EF6E751}"/>
              </a:ext>
            </a:extLst>
          </p:cNvPr>
          <p:cNvSpPr txBox="1"/>
          <p:nvPr/>
        </p:nvSpPr>
        <p:spPr>
          <a:xfrm>
            <a:off x="6325883" y="2376261"/>
            <a:ext cx="22813709" cy="816377"/>
          </a:xfrm>
          <a:prstGeom prst="rect">
            <a:avLst/>
          </a:prstGeom>
          <a:noFill/>
        </p:spPr>
        <p:txBody>
          <a:bodyPr wrap="square" rtlCol="0">
            <a:spAutoFit/>
          </a:bodyPr>
          <a:lstStyle/>
          <a:p>
            <a:pPr algn="ctr" defTabSz="1075609">
              <a:defRPr/>
            </a:pPr>
            <a:r>
              <a:rPr lang="zh-CN" altLang="en-US" sz="4705" i="1" dirty="0">
                <a:solidFill>
                  <a:prstClr val="white"/>
                </a:solidFill>
                <a:latin typeface="MiSans Normal" panose="00000600000000000000" charset="-122"/>
                <a:ea typeface="MiSans Normal" panose="00000600000000000000" charset="-122"/>
              </a:rPr>
              <a:t>视觉模型特效训练 </a:t>
            </a:r>
            <a:r>
              <a:rPr lang="en-US" altLang="zh-CN" sz="4705" i="1" dirty="0">
                <a:solidFill>
                  <a:prstClr val="white"/>
                </a:solidFill>
                <a:latin typeface="MiSans Normal" panose="00000600000000000000" charset="-122"/>
                <a:ea typeface="MiSans Normal" panose="00000600000000000000" charset="-122"/>
              </a:rPr>
              <a:t>–</a:t>
            </a:r>
            <a:r>
              <a:rPr lang="zh-CN" altLang="en-US" sz="4705" i="1" dirty="0">
                <a:solidFill>
                  <a:prstClr val="white"/>
                </a:solidFill>
                <a:latin typeface="MiSans Normal" panose="00000600000000000000" charset="-122"/>
                <a:ea typeface="MiSans Normal" panose="00000600000000000000" charset="-122"/>
              </a:rPr>
              <a:t> </a:t>
            </a:r>
            <a:r>
              <a:rPr lang="en-US" altLang="zh-CN" sz="4705" i="1" dirty="0">
                <a:solidFill>
                  <a:prstClr val="white"/>
                </a:solidFill>
                <a:latin typeface="MiSans Normal" panose="00000600000000000000" charset="-122"/>
                <a:ea typeface="MiSans Normal" panose="00000600000000000000" charset="-122"/>
              </a:rPr>
              <a:t>LoRA </a:t>
            </a:r>
            <a:r>
              <a:rPr lang="zh-CN" altLang="en-US" sz="4705" i="1" dirty="0">
                <a:solidFill>
                  <a:prstClr val="white"/>
                </a:solidFill>
                <a:latin typeface="MiSans Normal" panose="00000600000000000000" charset="-122"/>
                <a:ea typeface="MiSans Normal" panose="00000600000000000000" charset="-122"/>
              </a:rPr>
              <a:t>训练</a:t>
            </a:r>
          </a:p>
        </p:txBody>
      </p:sp>
      <p:cxnSp>
        <p:nvCxnSpPr>
          <p:cNvPr id="2" name="直接连接符 10">
            <a:extLst>
              <a:ext uri="{FF2B5EF4-FFF2-40B4-BE49-F238E27FC236}">
                <a16:creationId xmlns:a16="http://schemas.microsoft.com/office/drawing/2014/main" id="{E688727D-4C28-049A-1C21-588E1BC41F6C}"/>
              </a:ext>
            </a:extLst>
          </p:cNvPr>
          <p:cNvCxnSpPr>
            <a:cxnSpLocks/>
          </p:cNvCxnSpPr>
          <p:nvPr/>
        </p:nvCxnSpPr>
        <p:spPr>
          <a:xfrm flipH="1">
            <a:off x="12418840" y="2100141"/>
            <a:ext cx="11245405" cy="0"/>
          </a:xfrm>
          <a:prstGeom prst="line">
            <a:avLst/>
          </a:prstGeom>
          <a:ln w="25400" cap="flat" cmpd="sng">
            <a:gradFill>
              <a:gsLst>
                <a:gs pos="60000">
                  <a:srgbClr val="E98BD8"/>
                </a:gs>
                <a:gs pos="40000">
                  <a:srgbClr val="E98BD8"/>
                </a:gs>
                <a:gs pos="0">
                  <a:srgbClr val="2EAAE6">
                    <a:alpha val="0"/>
                  </a:srgbClr>
                </a:gs>
                <a:gs pos="100000">
                  <a:srgbClr val="2EAAE6">
                    <a:alpha val="0"/>
                  </a:srgbClr>
                </a:gs>
                <a:gs pos="74000">
                  <a:srgbClr val="2EAAE6"/>
                </a:gs>
                <a:gs pos="50000">
                  <a:schemeClr val="bg1"/>
                </a:gs>
                <a:gs pos="25000">
                  <a:srgbClr val="2EAAE6"/>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33" name="文本框 32">
            <a:extLst>
              <a:ext uri="{FF2B5EF4-FFF2-40B4-BE49-F238E27FC236}">
                <a16:creationId xmlns:a16="http://schemas.microsoft.com/office/drawing/2014/main" id="{E1889228-63F0-53E0-CE5D-4FA04DBAC77A}"/>
              </a:ext>
            </a:extLst>
          </p:cNvPr>
          <p:cNvSpPr txBox="1"/>
          <p:nvPr/>
        </p:nvSpPr>
        <p:spPr>
          <a:xfrm>
            <a:off x="12875795" y="3920282"/>
            <a:ext cx="9484634" cy="1613134"/>
          </a:xfrm>
          <a:prstGeom prst="rect">
            <a:avLst/>
          </a:prstGeom>
          <a:noFill/>
        </p:spPr>
        <p:txBody>
          <a:bodyPr wrap="square">
            <a:spAutoFit/>
          </a:bodyPr>
          <a:lstStyle/>
          <a:p>
            <a:pPr algn="ctr"/>
            <a:r>
              <a:rPr lang="zh-CN" altLang="en-US" sz="3294" b="1" dirty="0">
                <a:solidFill>
                  <a:schemeClr val="bg1"/>
                </a:solidFill>
                <a:latin typeface="Arial" panose="020B0604020202020204" pitchFamily="34" charset="0"/>
                <a:cs typeface="Arial" panose="020B0604020202020204" pitchFamily="34" charset="0"/>
              </a:rPr>
              <a:t>特定非真实变化</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 即一些特效变化</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如捏扁、膨胀、换装等</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采用特殊词打标</a:t>
            </a:r>
            <a:r>
              <a:rPr lang="en-US" altLang="zh-CN" sz="3294" b="1" dirty="0">
                <a:solidFill>
                  <a:schemeClr val="bg1"/>
                </a:solidFill>
                <a:latin typeface="Arial" panose="020B0604020202020204" pitchFamily="34" charset="0"/>
                <a:cs typeface="Arial" panose="020B0604020202020204" pitchFamily="34" charset="0"/>
              </a:rPr>
              <a:t>,</a:t>
            </a:r>
            <a:r>
              <a:rPr lang="zh-CN" altLang="en-US" sz="3294" b="1" dirty="0">
                <a:solidFill>
                  <a:schemeClr val="bg1"/>
                </a:solidFill>
                <a:latin typeface="Arial" panose="020B0604020202020204" pitchFamily="34" charset="0"/>
                <a:cs typeface="Arial" panose="020B0604020202020204" pitchFamily="34" charset="0"/>
              </a:rPr>
              <a:t>直接用罕见词</a:t>
            </a:r>
            <a:r>
              <a:rPr lang="en-US" altLang="zh-CN" sz="3294" b="1" dirty="0">
                <a:solidFill>
                  <a:schemeClr val="bg1"/>
                </a:solidFill>
                <a:latin typeface="Arial" panose="020B0604020202020204" pitchFamily="34" charset="0"/>
                <a:cs typeface="Arial" panose="020B0604020202020204" pitchFamily="34" charset="0"/>
              </a:rPr>
              <a:t> + </a:t>
            </a:r>
            <a:r>
              <a:rPr lang="zh-CN" altLang="en-US" sz="3294" b="1" dirty="0">
                <a:solidFill>
                  <a:schemeClr val="bg1"/>
                </a:solidFill>
                <a:latin typeface="Arial" panose="020B0604020202020204" pitchFamily="34" charset="0"/>
                <a:cs typeface="Arial" panose="020B0604020202020204" pitchFamily="34" charset="0"/>
              </a:rPr>
              <a:t>代表变化的名词进行打标</a:t>
            </a:r>
          </a:p>
        </p:txBody>
      </p:sp>
      <p:sp>
        <p:nvSpPr>
          <p:cNvPr id="38" name="右箭头 37">
            <a:extLst>
              <a:ext uri="{FF2B5EF4-FFF2-40B4-BE49-F238E27FC236}">
                <a16:creationId xmlns:a16="http://schemas.microsoft.com/office/drawing/2014/main" id="{24BB7DDB-638B-52AB-3930-2E37C7581A68}"/>
              </a:ext>
            </a:extLst>
          </p:cNvPr>
          <p:cNvSpPr/>
          <p:nvPr/>
        </p:nvSpPr>
        <p:spPr>
          <a:xfrm>
            <a:off x="13979383" y="7726283"/>
            <a:ext cx="8124319" cy="16144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sz="2117" dirty="0"/>
          </a:p>
        </p:txBody>
      </p:sp>
      <p:sp>
        <p:nvSpPr>
          <p:cNvPr id="40" name="文本框 39">
            <a:extLst>
              <a:ext uri="{FF2B5EF4-FFF2-40B4-BE49-F238E27FC236}">
                <a16:creationId xmlns:a16="http://schemas.microsoft.com/office/drawing/2014/main" id="{43D7F32F-F19E-A410-22AE-82443A289A13}"/>
              </a:ext>
            </a:extLst>
          </p:cNvPr>
          <p:cNvSpPr txBox="1"/>
          <p:nvPr/>
        </p:nvSpPr>
        <p:spPr>
          <a:xfrm>
            <a:off x="13893836" y="6489300"/>
            <a:ext cx="8404660" cy="1106200"/>
          </a:xfrm>
          <a:prstGeom prst="rect">
            <a:avLst/>
          </a:prstGeom>
          <a:noFill/>
        </p:spPr>
        <p:txBody>
          <a:bodyPr wrap="square">
            <a:spAutoFit/>
          </a:bodyPr>
          <a:lstStyle/>
          <a:p>
            <a:pPr algn="l" latinLnBrk="1"/>
            <a:r>
              <a:rPr lang="zh-CN" altLang="en" sz="3294" dirty="0">
                <a:solidFill>
                  <a:schemeClr val="bg1"/>
                </a:solidFill>
              </a:rPr>
              <a:t>标签</a:t>
            </a:r>
            <a:r>
              <a:rPr lang="zh-CN" altLang="en-US" sz="3294" dirty="0">
                <a:solidFill>
                  <a:schemeClr val="bg1"/>
                </a:solidFill>
              </a:rPr>
              <a:t>：</a:t>
            </a:r>
            <a:r>
              <a:rPr lang="en" altLang="zh-CN" sz="3294" dirty="0">
                <a:solidFill>
                  <a:schemeClr val="bg1"/>
                </a:solidFill>
                <a:latin typeface="PingFang SC" panose="020B0400000000000000" pitchFamily="34" charset="-122"/>
                <a:ea typeface="PingFang SC" panose="020B0400000000000000" pitchFamily="34" charset="-122"/>
              </a:rPr>
              <a:t>takes off clothes revealing a lean muscular body and shows off muscles</a:t>
            </a:r>
          </a:p>
        </p:txBody>
      </p:sp>
      <p:sp>
        <p:nvSpPr>
          <p:cNvPr id="47" name="文本框 46">
            <a:extLst>
              <a:ext uri="{FF2B5EF4-FFF2-40B4-BE49-F238E27FC236}">
                <a16:creationId xmlns:a16="http://schemas.microsoft.com/office/drawing/2014/main" id="{64A5F250-978B-116C-CB2A-C7F08686DD05}"/>
              </a:ext>
            </a:extLst>
          </p:cNvPr>
          <p:cNvSpPr txBox="1"/>
          <p:nvPr/>
        </p:nvSpPr>
        <p:spPr>
          <a:xfrm>
            <a:off x="26826335" y="435826"/>
            <a:ext cx="4296433" cy="599267"/>
          </a:xfrm>
          <a:prstGeom prst="rect">
            <a:avLst/>
          </a:prstGeom>
          <a:noFill/>
        </p:spPr>
        <p:txBody>
          <a:bodyPr wrap="square">
            <a:spAutoFit/>
          </a:bodyPr>
          <a:lstStyle/>
          <a:p>
            <a:pPr algn="ctr"/>
            <a:r>
              <a:rPr lang="en-US" altLang="zh-CN" sz="3294" b="1" dirty="0">
                <a:solidFill>
                  <a:schemeClr val="bg1"/>
                </a:solidFill>
                <a:latin typeface="Arial" panose="020B0604020202020204" pitchFamily="34" charset="0"/>
                <a:cs typeface="Arial" panose="020B0604020202020204" pitchFamily="34" charset="0"/>
              </a:rPr>
              <a:t>LoRA</a:t>
            </a:r>
            <a:r>
              <a:rPr lang="zh-CN" altLang="en-US" sz="3294" b="1" dirty="0">
                <a:solidFill>
                  <a:schemeClr val="bg1"/>
                </a:solidFill>
                <a:latin typeface="Arial" panose="020B0604020202020204" pitchFamily="34" charset="0"/>
                <a:cs typeface="Arial" panose="020B0604020202020204" pitchFamily="34" charset="0"/>
              </a:rPr>
              <a:t> 模型生成结果</a:t>
            </a:r>
          </a:p>
        </p:txBody>
      </p:sp>
      <p:pic>
        <p:nvPicPr>
          <p:cNvPr id="4" name="图片 3" descr="logo-01">
            <a:extLst>
              <a:ext uri="{FF2B5EF4-FFF2-40B4-BE49-F238E27FC236}">
                <a16:creationId xmlns:a16="http://schemas.microsoft.com/office/drawing/2014/main" id="{EF325AD2-7EEB-E7B5-BE6F-36CAB526683D}"/>
              </a:ext>
            </a:extLst>
          </p:cNvPr>
          <p:cNvPicPr>
            <a:picLocks noChangeAspect="1"/>
          </p:cNvPicPr>
          <p:nvPr/>
        </p:nvPicPr>
        <p:blipFill rotWithShape="1">
          <a:blip r:embed="rId13"/>
          <a:srcRect l="48701"/>
          <a:stretch/>
        </p:blipFill>
        <p:spPr>
          <a:xfrm>
            <a:off x="498208" y="485733"/>
            <a:ext cx="3081634" cy="746976"/>
          </a:xfrm>
          <a:prstGeom prst="rect">
            <a:avLst/>
          </a:prstGeom>
        </p:spPr>
      </p:pic>
      <p:sp>
        <p:nvSpPr>
          <p:cNvPr id="8" name="圆角矩形 7">
            <a:extLst>
              <a:ext uri="{FF2B5EF4-FFF2-40B4-BE49-F238E27FC236}">
                <a16:creationId xmlns:a16="http://schemas.microsoft.com/office/drawing/2014/main" id="{D44B493D-E705-F065-1CAA-FEE7B903BFFA}"/>
              </a:ext>
            </a:extLst>
          </p:cNvPr>
          <p:cNvSpPr/>
          <p:nvPr/>
        </p:nvSpPr>
        <p:spPr>
          <a:xfrm rot="5400000">
            <a:off x="2990735" y="2565036"/>
            <a:ext cx="9430248" cy="8404661"/>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sp>
        <p:nvSpPr>
          <p:cNvPr id="10" name="圆角矩形 15">
            <a:extLst>
              <a:ext uri="{FF2B5EF4-FFF2-40B4-BE49-F238E27FC236}">
                <a16:creationId xmlns:a16="http://schemas.microsoft.com/office/drawing/2014/main" id="{0942461F-C4E4-E0CB-F433-2A61E956A4AC}"/>
              </a:ext>
            </a:extLst>
          </p:cNvPr>
          <p:cNvSpPr/>
          <p:nvPr/>
        </p:nvSpPr>
        <p:spPr>
          <a:xfrm>
            <a:off x="4285128" y="1147135"/>
            <a:ext cx="6961830" cy="694013"/>
          </a:xfrm>
          <a:prstGeom prst="roundRect">
            <a:avLst>
              <a:gd name="adj" fmla="val 50000"/>
            </a:avLst>
          </a:prstGeom>
          <a:gradFill>
            <a:gsLst>
              <a:gs pos="0">
                <a:srgbClr val="F98BD9"/>
              </a:gs>
              <a:gs pos="83000">
                <a:srgbClr val="32408B"/>
              </a:gs>
            </a:gsLst>
            <a:lin ang="2700000" scaled="1"/>
          </a:gradFill>
          <a:ln w="6350">
            <a:gradFill flip="none" rotWithShape="1">
              <a:gsLst>
                <a:gs pos="19000">
                  <a:srgbClr val="FFF9D7"/>
                </a:gs>
                <a:gs pos="85000">
                  <a:schemeClr val="bg1"/>
                </a:gs>
              </a:gsLst>
              <a:lin ang="27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294" b="1" dirty="0">
              <a:gradFill>
                <a:gsLst>
                  <a:gs pos="0">
                    <a:srgbClr val="C575B9"/>
                  </a:gs>
                  <a:gs pos="37000">
                    <a:srgbClr val="FFFFFF"/>
                  </a:gs>
                  <a:gs pos="100000">
                    <a:srgbClr val="FFFFFF"/>
                  </a:gs>
                </a:gsLst>
                <a:lin ang="10800000" scaled="0"/>
              </a:gradFill>
              <a:latin typeface="苹方-简"/>
              <a:ea typeface="MiSans Medium" panose="00000600000000000000" charset="-122"/>
            </a:endParaRPr>
          </a:p>
        </p:txBody>
      </p:sp>
      <p:sp>
        <p:nvSpPr>
          <p:cNvPr id="45" name="文本框 44">
            <a:extLst>
              <a:ext uri="{FF2B5EF4-FFF2-40B4-BE49-F238E27FC236}">
                <a16:creationId xmlns:a16="http://schemas.microsoft.com/office/drawing/2014/main" id="{4539FA50-C86C-1F25-04CE-DE453BABE033}"/>
              </a:ext>
            </a:extLst>
          </p:cNvPr>
          <p:cNvSpPr txBox="1"/>
          <p:nvPr/>
        </p:nvSpPr>
        <p:spPr>
          <a:xfrm>
            <a:off x="5905645" y="1232709"/>
            <a:ext cx="4296433" cy="599267"/>
          </a:xfrm>
          <a:prstGeom prst="rect">
            <a:avLst/>
          </a:prstGeom>
          <a:noFill/>
        </p:spPr>
        <p:txBody>
          <a:bodyPr wrap="square">
            <a:spAutoFit/>
          </a:bodyPr>
          <a:lstStyle/>
          <a:p>
            <a:pPr algn="ctr"/>
            <a:r>
              <a:rPr lang="zh-CN" altLang="en-US" sz="3294" b="1" dirty="0">
                <a:solidFill>
                  <a:schemeClr val="bg1"/>
                </a:solidFill>
                <a:latin typeface="Arial" panose="020B0604020202020204" pitchFamily="34" charset="0"/>
                <a:cs typeface="Arial" panose="020B0604020202020204" pitchFamily="34" charset="0"/>
              </a:rPr>
              <a:t>训练集</a:t>
            </a:r>
          </a:p>
        </p:txBody>
      </p:sp>
      <p:sp>
        <p:nvSpPr>
          <p:cNvPr id="12" name="圆角矩形 11">
            <a:extLst>
              <a:ext uri="{FF2B5EF4-FFF2-40B4-BE49-F238E27FC236}">
                <a16:creationId xmlns:a16="http://schemas.microsoft.com/office/drawing/2014/main" id="{69473DDA-81B1-3FF2-927D-B070FCFD587E}"/>
              </a:ext>
            </a:extLst>
          </p:cNvPr>
          <p:cNvSpPr/>
          <p:nvPr/>
        </p:nvSpPr>
        <p:spPr>
          <a:xfrm rot="5400000">
            <a:off x="23462683" y="2030527"/>
            <a:ext cx="10974267" cy="9207483"/>
          </a:xfrm>
          <a:prstGeom prst="roundRect">
            <a:avLst>
              <a:gd name="adj" fmla="val 6666"/>
            </a:avLst>
          </a:prstGeom>
          <a:noFill/>
          <a:ln w="25400">
            <a:gradFill>
              <a:gsLst>
                <a:gs pos="55000">
                  <a:srgbClr val="6F9FE1">
                    <a:alpha val="70007"/>
                  </a:srgbClr>
                </a:gs>
                <a:gs pos="45000">
                  <a:srgbClr val="9799DE">
                    <a:alpha val="70165"/>
                  </a:srgbClr>
                </a:gs>
                <a:gs pos="28000">
                  <a:srgbClr val="E98BD8"/>
                </a:gs>
                <a:gs pos="0">
                  <a:srgbClr val="FFFFFF"/>
                </a:gs>
                <a:gs pos="100000">
                  <a:srgbClr val="2EAAE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kumimoji="1" lang="zh-CN" altLang="en-US" sz="2117"/>
          </a:p>
        </p:txBody>
      </p:sp>
      <p:pic>
        <p:nvPicPr>
          <p:cNvPr id="7" name="2">
            <a:hlinkClick r:id="" action="ppaction://media"/>
            <a:extLst>
              <a:ext uri="{FF2B5EF4-FFF2-40B4-BE49-F238E27FC236}">
                <a16:creationId xmlns:a16="http://schemas.microsoft.com/office/drawing/2014/main" id="{29607225-5E53-608E-2A29-BA0DDCCE1E64}"/>
              </a:ext>
            </a:extLst>
          </p:cNvPr>
          <p:cNvPicPr>
            <a:picLocks noChangeAspect="1"/>
          </p:cNvPicPr>
          <p:nvPr>
            <a:videoFile r:link="rId3"/>
            <p:extLst>
              <p:ext uri="{DAA4B4D4-6D71-4841-9C94-3DE7FCFB9230}">
                <p14:media xmlns:p14="http://schemas.microsoft.com/office/powerpoint/2010/main" r:embed="rId2"/>
              </p:ext>
            </p:extLst>
          </p:nvPr>
        </p:nvPicPr>
        <p:blipFill>
          <a:blip r:embed="rId14"/>
          <a:stretch>
            <a:fillRect/>
          </a:stretch>
        </p:blipFill>
        <p:spPr>
          <a:xfrm>
            <a:off x="4477965" y="2866855"/>
            <a:ext cx="2738133" cy="4124609"/>
          </a:xfrm>
          <a:prstGeom prst="rect">
            <a:avLst/>
          </a:prstGeom>
        </p:spPr>
      </p:pic>
      <p:pic>
        <p:nvPicPr>
          <p:cNvPr id="11" name="4">
            <a:hlinkClick r:id="" action="ppaction://media"/>
            <a:extLst>
              <a:ext uri="{FF2B5EF4-FFF2-40B4-BE49-F238E27FC236}">
                <a16:creationId xmlns:a16="http://schemas.microsoft.com/office/drawing/2014/main" id="{B61DB872-E162-4C29-69A7-8AE9D174359F}"/>
              </a:ext>
            </a:extLst>
          </p:cNvPr>
          <p:cNvPicPr>
            <a:picLocks noChangeAspect="1"/>
          </p:cNvPicPr>
          <p:nvPr>
            <a:videoFile r:link="rId5"/>
            <p:extLst>
              <p:ext uri="{DAA4B4D4-6D71-4841-9C94-3DE7FCFB9230}">
                <p14:media xmlns:p14="http://schemas.microsoft.com/office/powerpoint/2010/main" r:embed="rId4"/>
              </p:ext>
            </p:extLst>
          </p:nvPr>
        </p:nvPicPr>
        <p:blipFill>
          <a:blip r:embed="rId15"/>
          <a:stretch>
            <a:fillRect/>
          </a:stretch>
        </p:blipFill>
        <p:spPr>
          <a:xfrm>
            <a:off x="8013213" y="2866855"/>
            <a:ext cx="3097225" cy="4124609"/>
          </a:xfrm>
          <a:prstGeom prst="rect">
            <a:avLst/>
          </a:prstGeom>
        </p:spPr>
      </p:pic>
      <p:pic>
        <p:nvPicPr>
          <p:cNvPr id="14" name="5">
            <a:hlinkClick r:id="" action="ppaction://media"/>
            <a:extLst>
              <a:ext uri="{FF2B5EF4-FFF2-40B4-BE49-F238E27FC236}">
                <a16:creationId xmlns:a16="http://schemas.microsoft.com/office/drawing/2014/main" id="{B1087ACF-2ED0-142E-BEED-7E83E17A1CE6}"/>
              </a:ext>
            </a:extLst>
          </p:cNvPr>
          <p:cNvPicPr>
            <a:picLocks noChangeAspect="1"/>
          </p:cNvPicPr>
          <p:nvPr>
            <a:videoFile r:link="rId7"/>
            <p:extLst>
              <p:ext uri="{DAA4B4D4-6D71-4841-9C94-3DE7FCFB9230}">
                <p14:media xmlns:p14="http://schemas.microsoft.com/office/powerpoint/2010/main" r:embed="rId6"/>
              </p:ext>
            </p:extLst>
          </p:nvPr>
        </p:nvPicPr>
        <p:blipFill>
          <a:blip r:embed="rId16"/>
          <a:stretch>
            <a:fillRect/>
          </a:stretch>
        </p:blipFill>
        <p:spPr>
          <a:xfrm>
            <a:off x="6098276" y="6682311"/>
            <a:ext cx="2713121" cy="3963562"/>
          </a:xfrm>
          <a:prstGeom prst="rect">
            <a:avLst/>
          </a:prstGeom>
        </p:spPr>
      </p:pic>
      <p:pic>
        <p:nvPicPr>
          <p:cNvPr id="15" name="model1_0.35">
            <a:hlinkClick r:id="" action="ppaction://media"/>
            <a:extLst>
              <a:ext uri="{FF2B5EF4-FFF2-40B4-BE49-F238E27FC236}">
                <a16:creationId xmlns:a16="http://schemas.microsoft.com/office/drawing/2014/main" id="{42F45016-D88D-C031-2119-A92EC01A5D29}"/>
              </a:ext>
            </a:extLst>
          </p:cNvPr>
          <p:cNvPicPr>
            <a:picLocks noChangeAspect="1"/>
          </p:cNvPicPr>
          <p:nvPr>
            <a:videoFile r:link="rId9"/>
            <p:extLst>
              <p:ext uri="{DAA4B4D4-6D71-4841-9C94-3DE7FCFB9230}">
                <p14:media xmlns:p14="http://schemas.microsoft.com/office/powerpoint/2010/main" r:embed="rId8"/>
              </p:ext>
            </p:extLst>
          </p:nvPr>
        </p:nvPicPr>
        <p:blipFill>
          <a:blip r:embed="rId17"/>
          <a:stretch>
            <a:fillRect/>
          </a:stretch>
        </p:blipFill>
        <p:spPr>
          <a:xfrm>
            <a:off x="28589718" y="3770143"/>
            <a:ext cx="4526577" cy="6124193"/>
          </a:xfrm>
          <a:prstGeom prst="rect">
            <a:avLst/>
          </a:prstGeom>
        </p:spPr>
      </p:pic>
      <p:pic>
        <p:nvPicPr>
          <p:cNvPr id="18" name="图片 17">
            <a:extLst>
              <a:ext uri="{FF2B5EF4-FFF2-40B4-BE49-F238E27FC236}">
                <a16:creationId xmlns:a16="http://schemas.microsoft.com/office/drawing/2014/main" id="{8FFCB355-AE95-68D1-7009-1588B5AB6A77}"/>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24632012" y="4627369"/>
            <a:ext cx="2939827" cy="4409741"/>
          </a:xfrm>
          <a:prstGeom prst="rect">
            <a:avLst/>
          </a:prstGeom>
        </p:spPr>
      </p:pic>
    </p:spTree>
    <p:custDataLst>
      <p:tags r:id="rId1"/>
    </p:custDataLst>
    <p:extLst>
      <p:ext uri="{BB962C8B-B14F-4D97-AF65-F5344CB8AC3E}">
        <p14:creationId xmlns:p14="http://schemas.microsoft.com/office/powerpoint/2010/main" val="1930016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32" fill="hold"/>
                                        <p:tgtEl>
                                          <p:spTgt spid="7"/>
                                        </p:tgtEl>
                                      </p:cBhvr>
                                    </p:cmd>
                                  </p:childTnLst>
                                </p:cTn>
                              </p:par>
                              <p:par>
                                <p:cTn id="7" presetID="1" presetClass="mediacall" presetSubtype="0" fill="hold" nodeType="withEffect">
                                  <p:stCondLst>
                                    <p:cond delay="0"/>
                                  </p:stCondLst>
                                  <p:childTnLst>
                                    <p:cmd type="call" cmd="playFrom(0.0)">
                                      <p:cBhvr>
                                        <p:cTn id="8" dur="4032" fill="hold"/>
                                        <p:tgtEl>
                                          <p:spTgt spid="11"/>
                                        </p:tgtEl>
                                      </p:cBhvr>
                                    </p:cmd>
                                  </p:childTnLst>
                                </p:cTn>
                              </p:par>
                              <p:par>
                                <p:cTn id="9" presetID="1" presetClass="mediacall" presetSubtype="0" fill="hold" nodeType="withEffect">
                                  <p:stCondLst>
                                    <p:cond delay="0"/>
                                  </p:stCondLst>
                                  <p:childTnLst>
                                    <p:cmd type="call" cmd="playFrom(0.0)">
                                      <p:cBhvr>
                                        <p:cTn id="10" dur="4032" fill="hold"/>
                                        <p:tgtEl>
                                          <p:spTgt spid="14"/>
                                        </p:tgtEl>
                                      </p:cBhvr>
                                    </p:cmd>
                                  </p:childTnLst>
                                </p:cTn>
                              </p:par>
                            </p:childTnLst>
                          </p:cTn>
                        </p:par>
                        <p:par>
                          <p:cTn id="11" fill="hold">
                            <p:stCondLst>
                              <p:cond delay="4032"/>
                            </p:stCondLst>
                            <p:childTnLst>
                              <p:par>
                                <p:cTn id="12" presetID="1" presetClass="mediacall" presetSubtype="0" fill="hold" nodeType="afterEffect">
                                  <p:stCondLst>
                                    <p:cond delay="0"/>
                                  </p:stCondLst>
                                  <p:childTnLst>
                                    <p:cmd type="call" cmd="playFrom(0.0)">
                                      <p:cBhvr>
                                        <p:cTn id="13" dur="5042"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7"/>
                </p:tgtEl>
              </p:cMediaNode>
            </p:video>
            <p:seq concurrent="1" nextAc="seek">
              <p:cTn id="15" restart="whenNotActive" fill="hold" evtFilter="cancelBubble" nodeType="interactiveSeq">
                <p:stCondLst>
                  <p:cond evt="onClick" delay="0">
                    <p:tgtEl>
                      <p:spTgt spid="7"/>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7"/>
                                        </p:tgtEl>
                                      </p:cBhvr>
                                    </p:cmd>
                                  </p:childTnLst>
                                </p:cTn>
                              </p:par>
                            </p:childTnLst>
                          </p:cTn>
                        </p:par>
                      </p:childTnLst>
                    </p:cTn>
                  </p:par>
                </p:childTnLst>
              </p:cTn>
              <p:nextCondLst>
                <p:cond evt="onClick" delay="0">
                  <p:tgtEl>
                    <p:spTgt spid="7"/>
                  </p:tgtEl>
                </p:cond>
              </p:nextCondLst>
            </p:seq>
            <p:video>
              <p:cMediaNode vol="80000">
                <p:cTn id="20" fill="hold" display="0">
                  <p:stCondLst>
                    <p:cond delay="indefinite"/>
                  </p:stCondLst>
                </p:cTn>
                <p:tgtEl>
                  <p:spTgt spid="11"/>
                </p:tgtEl>
              </p:cMediaNode>
            </p:video>
            <p:seq concurrent="1" nextAc="seek">
              <p:cTn id="21" restart="whenNotActive" fill="hold" evtFilter="cancelBubble" nodeType="interactiveSeq">
                <p:stCondLst>
                  <p:cond evt="onClick" delay="0">
                    <p:tgtEl>
                      <p:spTgt spid="11"/>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11"/>
                                        </p:tgtEl>
                                      </p:cBhvr>
                                    </p:cmd>
                                  </p:childTnLst>
                                </p:cTn>
                              </p:par>
                            </p:childTnLst>
                          </p:cTn>
                        </p:par>
                      </p:childTnLst>
                    </p:cTn>
                  </p:par>
                </p:childTnLst>
              </p:cTn>
              <p:nextCondLst>
                <p:cond evt="onClick" delay="0">
                  <p:tgtEl>
                    <p:spTgt spid="11"/>
                  </p:tgtEl>
                </p:cond>
              </p:nextCondLst>
            </p:seq>
            <p:video>
              <p:cMediaNode vol="80000">
                <p:cTn id="26" fill="hold" display="0">
                  <p:stCondLst>
                    <p:cond delay="indefinite"/>
                  </p:stCondLst>
                </p:cTn>
                <p:tgtEl>
                  <p:spTgt spid="14"/>
                </p:tgtEl>
              </p:cMediaNode>
            </p:video>
            <p:seq concurrent="1" nextAc="seek">
              <p:cTn id="27" restart="whenNotActive" fill="hold" evtFilter="cancelBubble" nodeType="interactiveSeq">
                <p:stCondLst>
                  <p:cond evt="onClick" delay="0">
                    <p:tgtEl>
                      <p:spTgt spid="14"/>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14"/>
                                        </p:tgtEl>
                                      </p:cBhvr>
                                    </p:cmd>
                                  </p:childTnLst>
                                </p:cTn>
                              </p:par>
                            </p:childTnLst>
                          </p:cTn>
                        </p:par>
                      </p:childTnLst>
                    </p:cTn>
                  </p:par>
                </p:childTnLst>
              </p:cTn>
              <p:nextCondLst>
                <p:cond evt="onClick" delay="0">
                  <p:tgtEl>
                    <p:spTgt spid="14"/>
                  </p:tgtEl>
                </p:cond>
              </p:nextCondLst>
            </p:seq>
            <p:video>
              <p:cMediaNode vol="80000">
                <p:cTn id="32" fill="hold" display="0">
                  <p:stCondLst>
                    <p:cond delay="indefinite"/>
                  </p:stCondLst>
                </p:cTn>
                <p:tgtEl>
                  <p:spTgt spid="15"/>
                </p:tgtEl>
              </p:cMediaNode>
            </p:video>
            <p:seq concurrent="1" nextAc="seek">
              <p:cTn id="33" restart="whenNotActive" fill="hold" evtFilter="cancelBubble" nodeType="interactiveSeq">
                <p:stCondLst>
                  <p:cond evt="onClick" delay="0">
                    <p:tgtEl>
                      <p:spTgt spid="15"/>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内页"/>
          <p:cNvPicPr>
            <a:picLocks noChangeAspect="1"/>
          </p:cNvPicPr>
          <p:nvPr/>
        </p:nvPicPr>
        <p:blipFill>
          <a:blip r:embed="rId3"/>
          <a:stretch>
            <a:fillRect/>
          </a:stretch>
        </p:blipFill>
        <p:spPr>
          <a:xfrm>
            <a:off x="747" y="0"/>
            <a:ext cx="35994602" cy="12599988"/>
          </a:xfrm>
          <a:prstGeom prst="rect">
            <a:avLst/>
          </a:prstGeom>
        </p:spPr>
      </p:pic>
      <p:sp>
        <p:nvSpPr>
          <p:cNvPr id="9" name="文本框 8"/>
          <p:cNvSpPr txBox="1"/>
          <p:nvPr/>
        </p:nvSpPr>
        <p:spPr>
          <a:xfrm>
            <a:off x="1939564" y="7080066"/>
            <a:ext cx="12228768" cy="2590389"/>
          </a:xfrm>
          <a:prstGeom prst="rect">
            <a:avLst/>
          </a:prstGeom>
          <a:noFill/>
        </p:spPr>
        <p:txBody>
          <a:bodyPr wrap="square" rtlCol="0">
            <a:spAutoFit/>
          </a:bodyPr>
          <a:lstStyle/>
          <a:p>
            <a:pPr algn="dist"/>
            <a:r>
              <a:rPr lang="en-US" altLang="zh-CN" sz="16233" dirty="0">
                <a:solidFill>
                  <a:schemeClr val="bg1"/>
                </a:solidFill>
                <a:latin typeface="MiSans Medium" panose="00000600000000000000" charset="-122"/>
                <a:ea typeface="MiSans Medium" panose="00000600000000000000" charset="-122"/>
              </a:rPr>
              <a:t>THANKS</a:t>
            </a:r>
          </a:p>
        </p:txBody>
      </p:sp>
      <p:cxnSp>
        <p:nvCxnSpPr>
          <p:cNvPr id="11" name="直接连接符 10"/>
          <p:cNvCxnSpPr/>
          <p:nvPr/>
        </p:nvCxnSpPr>
        <p:spPr>
          <a:xfrm flipH="1">
            <a:off x="-911312" y="6107834"/>
            <a:ext cx="6701135" cy="0"/>
          </a:xfrm>
          <a:prstGeom prst="line">
            <a:avLst/>
          </a:prstGeom>
          <a:ln w="12700" cap="flat" cmpd="sng">
            <a:gradFill>
              <a:gsLst>
                <a:gs pos="0">
                  <a:schemeClr val="accent1">
                    <a:lumMod val="5000"/>
                    <a:lumOff val="95000"/>
                    <a:alpha val="0"/>
                  </a:schemeClr>
                </a:gs>
                <a:gs pos="100000">
                  <a:schemeClr val="bg1"/>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cxnSp>
        <p:nvCxnSpPr>
          <p:cNvPr id="12" name="直接连接符 11"/>
          <p:cNvCxnSpPr/>
          <p:nvPr/>
        </p:nvCxnSpPr>
        <p:spPr>
          <a:xfrm flipH="1">
            <a:off x="30106179" y="6142195"/>
            <a:ext cx="6701135" cy="0"/>
          </a:xfrm>
          <a:prstGeom prst="line">
            <a:avLst/>
          </a:prstGeom>
          <a:ln w="12700" cap="flat" cmpd="sng">
            <a:gradFill>
              <a:gsLst>
                <a:gs pos="0">
                  <a:schemeClr val="accent1">
                    <a:lumMod val="5000"/>
                    <a:lumOff val="95000"/>
                    <a:alpha val="100000"/>
                  </a:schemeClr>
                </a:gs>
                <a:gs pos="100000">
                  <a:schemeClr val="bg1">
                    <a:alpha val="0"/>
                  </a:schemeClr>
                </a:gs>
              </a:gsLst>
              <a:lin ang="0" scaled="1"/>
            </a:gradFill>
            <a:prstDash val="solid"/>
            <a:miter lim="800000"/>
            <a:headEnd type="none"/>
            <a:tailEnd type="none"/>
          </a:ln>
        </p:spPr>
        <p:style>
          <a:lnRef idx="2">
            <a:schemeClr val="accent1"/>
          </a:lnRef>
          <a:fillRef idx="0">
            <a:srgbClr val="FFFFFF"/>
          </a:fillRef>
          <a:effectRef idx="0">
            <a:srgbClr val="FFFFFF"/>
          </a:effectRef>
          <a:fontRef idx="minor">
            <a:schemeClr val="tx1"/>
          </a:fontRef>
        </p:style>
      </p:cxnSp>
      <p:sp>
        <p:nvSpPr>
          <p:cNvPr id="13" name="文本框 12"/>
          <p:cNvSpPr txBox="1"/>
          <p:nvPr/>
        </p:nvSpPr>
        <p:spPr>
          <a:xfrm>
            <a:off x="4016535" y="9976845"/>
            <a:ext cx="8074826" cy="1019624"/>
          </a:xfrm>
          <a:prstGeom prst="rect">
            <a:avLst/>
          </a:prstGeom>
          <a:noFill/>
        </p:spPr>
        <p:txBody>
          <a:bodyPr wrap="square" rtlCol="0">
            <a:noAutofit/>
          </a:bodyPr>
          <a:lstStyle/>
          <a:p>
            <a:pPr algn="dist"/>
            <a:r>
              <a:rPr lang="zh-CN" altLang="en-US" sz="4705" dirty="0">
                <a:solidFill>
                  <a:schemeClr val="bg1"/>
                </a:solidFill>
                <a:latin typeface="MiSans Regular" panose="00000600000000000000" charset="-122"/>
                <a:ea typeface="MiSans Regular" panose="00000600000000000000" charset="-122"/>
                <a:sym typeface="+mn-ea"/>
              </a:rPr>
              <a:t>谢谢观看</a:t>
            </a:r>
          </a:p>
        </p:txBody>
      </p:sp>
      <p:pic>
        <p:nvPicPr>
          <p:cNvPr id="2" name="图片 1" descr="logo-01">
            <a:extLst>
              <a:ext uri="{FF2B5EF4-FFF2-40B4-BE49-F238E27FC236}">
                <a16:creationId xmlns:a16="http://schemas.microsoft.com/office/drawing/2014/main" id="{F080F05D-F590-C7C4-D863-4904EF149F8B}"/>
              </a:ext>
            </a:extLst>
          </p:cNvPr>
          <p:cNvPicPr>
            <a:picLocks noChangeAspect="1"/>
          </p:cNvPicPr>
          <p:nvPr/>
        </p:nvPicPr>
        <p:blipFill rotWithShape="1">
          <a:blip r:embed="rId4"/>
          <a:srcRect l="48701"/>
          <a:stretch/>
        </p:blipFill>
        <p:spPr>
          <a:xfrm>
            <a:off x="479920" y="559200"/>
            <a:ext cx="3081634" cy="746976"/>
          </a:xfrm>
          <a:prstGeom prst="rect">
            <a:avLst/>
          </a:prstGeom>
        </p:spPr>
      </p:pic>
      <p:pic>
        <p:nvPicPr>
          <p:cNvPr id="5" name="图片 4">
            <a:extLst>
              <a:ext uri="{FF2B5EF4-FFF2-40B4-BE49-F238E27FC236}">
                <a16:creationId xmlns:a16="http://schemas.microsoft.com/office/drawing/2014/main" id="{9116045A-F6E7-7CFE-0249-0A212CF4AC7A}"/>
              </a:ext>
            </a:extLst>
          </p:cNvPr>
          <p:cNvPicPr>
            <a:picLocks noChangeAspect="1"/>
          </p:cNvPicPr>
          <p:nvPr/>
        </p:nvPicPr>
        <p:blipFill>
          <a:blip r:embed="rId5"/>
          <a:stretch>
            <a:fillRect/>
          </a:stretch>
        </p:blipFill>
        <p:spPr>
          <a:xfrm>
            <a:off x="17997487" y="1673715"/>
            <a:ext cx="8074826" cy="9322754"/>
          </a:xfrm>
          <a:prstGeom prst="rect">
            <a:avLst/>
          </a:prstGeom>
        </p:spPr>
      </p:pic>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a:extLst>
              <a:ext uri="{FF2B5EF4-FFF2-40B4-BE49-F238E27FC236}">
                <a16:creationId xmlns:a16="http://schemas.microsoft.com/office/drawing/2014/main" id="{97763701-783C-3A97-26FA-8FD1873B6274}"/>
              </a:ext>
            </a:extLst>
          </p:cNvPr>
          <p:cNvSpPr txBox="1"/>
          <p:nvPr/>
        </p:nvSpPr>
        <p:spPr>
          <a:xfrm>
            <a:off x="6152366" y="1219376"/>
            <a:ext cx="22675297" cy="861774"/>
          </a:xfrm>
          <a:prstGeom prst="rect">
            <a:avLst/>
          </a:prstGeom>
          <a:noFill/>
        </p:spPr>
        <p:txBody>
          <a:bodyPr wrap="square">
            <a:spAutoFit/>
          </a:bodyPr>
          <a:lstStyle/>
          <a:p>
            <a:r>
              <a:rPr lang="zh-CN" altLang="en-US" sz="5000" b="1" dirty="0"/>
              <a:t>福利领取地址：https://www.runcomfy.com/events/gefei_bytedance</a:t>
            </a:r>
          </a:p>
        </p:txBody>
      </p:sp>
      <p:pic>
        <p:nvPicPr>
          <p:cNvPr id="7" name="图片 6">
            <a:extLst>
              <a:ext uri="{FF2B5EF4-FFF2-40B4-BE49-F238E27FC236}">
                <a16:creationId xmlns:a16="http://schemas.microsoft.com/office/drawing/2014/main" id="{BC875B2E-3A4E-F70C-2F97-A21435BBA1A3}"/>
              </a:ext>
            </a:extLst>
          </p:cNvPr>
          <p:cNvPicPr>
            <a:picLocks noChangeAspect="1"/>
          </p:cNvPicPr>
          <p:nvPr/>
        </p:nvPicPr>
        <p:blipFill>
          <a:blip r:embed="rId2"/>
          <a:stretch>
            <a:fillRect/>
          </a:stretch>
        </p:blipFill>
        <p:spPr>
          <a:xfrm>
            <a:off x="1941524" y="2500391"/>
            <a:ext cx="14307791" cy="8880221"/>
          </a:xfrm>
          <a:prstGeom prst="rect">
            <a:avLst/>
          </a:prstGeom>
        </p:spPr>
      </p:pic>
      <p:pic>
        <p:nvPicPr>
          <p:cNvPr id="8" name="图片 7">
            <a:extLst>
              <a:ext uri="{FF2B5EF4-FFF2-40B4-BE49-F238E27FC236}">
                <a16:creationId xmlns:a16="http://schemas.microsoft.com/office/drawing/2014/main" id="{99934AB2-3E63-8746-BC88-ED80888D8663}"/>
              </a:ext>
            </a:extLst>
          </p:cNvPr>
          <p:cNvPicPr>
            <a:picLocks noChangeAspect="1"/>
          </p:cNvPicPr>
          <p:nvPr/>
        </p:nvPicPr>
        <p:blipFill>
          <a:blip r:embed="rId3"/>
          <a:stretch>
            <a:fillRect/>
          </a:stretch>
        </p:blipFill>
        <p:spPr>
          <a:xfrm>
            <a:off x="17997487" y="2500390"/>
            <a:ext cx="14721081" cy="8880221"/>
          </a:xfrm>
          <a:prstGeom prst="rect">
            <a:avLst/>
          </a:prstGeom>
        </p:spPr>
      </p:pic>
    </p:spTree>
    <p:extLst>
      <p:ext uri="{BB962C8B-B14F-4D97-AF65-F5344CB8AC3E}">
        <p14:creationId xmlns:p14="http://schemas.microsoft.com/office/powerpoint/2010/main" val="269755313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7.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8.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9.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27.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37.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38.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39.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40.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41.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42.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43.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44.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45.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46.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47.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48.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WPS">
      <a:majorFont>
        <a:latin typeface="苹方-简"/>
        <a:ea typeface="苹方-简"/>
        <a:cs typeface=""/>
      </a:majorFont>
      <a:minorFont>
        <a:latin typeface="苹方-简"/>
        <a:ea typeface="苹方-简"/>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WPS">
      <a:majorFont>
        <a:latin typeface="苹方-简"/>
        <a:ea typeface="苹方-简"/>
        <a:cs typeface=""/>
      </a:majorFont>
      <a:minorFont>
        <a:latin typeface="苹方-简"/>
        <a:ea typeface="苹方-简"/>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10017</TotalTime>
  <Words>6487</Words>
  <Application>Microsoft Macintosh PowerPoint</Application>
  <PresentationFormat>自定义</PresentationFormat>
  <Paragraphs>377</Paragraphs>
  <Slides>23</Slides>
  <Notes>21</Notes>
  <HiddenSlides>0</HiddenSlides>
  <MMClips>39</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23</vt:i4>
      </vt:variant>
    </vt:vector>
  </HeadingPairs>
  <TitlesOfParts>
    <vt:vector size="35" baseType="lpstr">
      <vt:lpstr>方正兰亭黑简体</vt:lpstr>
      <vt:lpstr>苹方-简</vt:lpstr>
      <vt:lpstr>Microsoft YaHei</vt:lpstr>
      <vt:lpstr>JetBrains Mono</vt:lpstr>
      <vt:lpstr>MiSans Medium</vt:lpstr>
      <vt:lpstr>MiSans Normal</vt:lpstr>
      <vt:lpstr>MiSans Regular</vt:lpstr>
      <vt:lpstr>PingFang SC</vt:lpstr>
      <vt:lpstr>Arial</vt:lpstr>
      <vt:lpstr>Calibri</vt:lpstr>
      <vt:lpstr>Calibri Light</vt:lpstr>
      <vt:lpstr>Office 2013 - 2022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Lai Yan</dc:creator>
  <cp:lastModifiedBy>缪剑波</cp:lastModifiedBy>
  <cp:revision>652</cp:revision>
  <dcterms:created xsi:type="dcterms:W3CDTF">2025-07-22T16:33:48Z</dcterms:created>
  <dcterms:modified xsi:type="dcterms:W3CDTF">2025-12-13T07:30:09Z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2052-12.1.21861.21861</vt:lpwstr>
  </property>
  <property fmtid="{D5CDD505-2E9C-101B-9397-08002B2CF9AE}" pid="3" name="ICV">
    <vt:lpwstr>FE6D478F8181786104A77F68F7B9BD2D_41</vt:lpwstr>
  </property>
</Properties>
</file>